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1"/>
  </p:notesMasterIdLst>
  <p:sldIdLst>
    <p:sldId id="289" r:id="rId2"/>
    <p:sldId id="257" r:id="rId3"/>
    <p:sldId id="263" r:id="rId4"/>
    <p:sldId id="278" r:id="rId5"/>
    <p:sldId id="281" r:id="rId6"/>
    <p:sldId id="283" r:id="rId7"/>
    <p:sldId id="284" r:id="rId8"/>
    <p:sldId id="293" r:id="rId9"/>
    <p:sldId id="292" r:id="rId10"/>
    <p:sldId id="291" r:id="rId11"/>
    <p:sldId id="290" r:id="rId12"/>
    <p:sldId id="285" r:id="rId13"/>
    <p:sldId id="294" r:id="rId14"/>
    <p:sldId id="282" r:id="rId15"/>
    <p:sldId id="287" r:id="rId16"/>
    <p:sldId id="286" r:id="rId17"/>
    <p:sldId id="288" r:id="rId18"/>
    <p:sldId id="280" r:id="rId19"/>
    <p:sldId id="276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008000"/>
    <a:srgbClr val="66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5" d="100"/>
          <a:sy n="75" d="100"/>
        </p:scale>
        <p:origin x="624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788283A-27C4-4049-A909-3A8318BC205E}" type="datetimeFigureOut">
              <a:rPr lang="ru-RU" smtClean="0"/>
              <a:t>30.08.2022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5EE92BA-A2E7-4EB0-BDC4-D62F50E8DE0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96560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4624"/>
            <a:ext cx="1371487" cy="10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0089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222022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163981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35668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84870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9095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51967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5911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2813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7007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72832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95417">
              <a:srgbClr val="CCFFCC"/>
            </a:gs>
            <a:gs pos="9156">
              <a:srgbClr val="66FF33">
                <a:alpha val="0"/>
              </a:srgbClr>
            </a:gs>
            <a:gs pos="30000">
              <a:srgbClr val="D4DEFF"/>
            </a:gs>
            <a:gs pos="67000">
              <a:srgbClr val="CCFFCC"/>
            </a:gs>
          </a:gsLst>
          <a:lin ang="27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6D4D4E-CC10-419B-BC38-DC71334C9C70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30.08.2022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BB097F-43F7-4961-A5FA-AE97E37CE5AD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496" y="44624"/>
            <a:ext cx="1371487" cy="105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98711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s://centreok-mo.ru/index.php/events" TargetMode="External"/><Relationship Id="rId2" Type="http://schemas.openxmlformats.org/officeDocument/2006/relationships/hyperlink" Target="https://cppm.asou-mo.ru/index.php/diagnostika-professional-nykh-kompetentsij" TargetMode="Externa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Поздравляю с новым учебным годом! - aleginalf.ru">
            <a:extLst>
              <a:ext uri="{FF2B5EF4-FFF2-40B4-BE49-F238E27FC236}">
                <a16:creationId xmlns:a16="http://schemas.microsoft.com/office/drawing/2014/main" id="{0E7FA106-7453-49C6-B93B-9C50D859C41F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63" y="-27384"/>
            <a:ext cx="9119737" cy="68853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3097147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41B39-3921-4B47-A1C5-DEB3AD4C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325" y="194685"/>
            <a:ext cx="7545163" cy="85377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Аттестация учителей математики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20564" y="1080925"/>
            <a:ext cx="8923436" cy="1844020"/>
          </a:xfrm>
        </p:spPr>
        <p:txBody>
          <a:bodyPr/>
          <a:lstStyle/>
          <a:p>
            <a:r>
              <a:rPr lang="ru-RU" dirty="0"/>
              <a:t>Высшая квалификационная категория </a:t>
            </a:r>
            <a:r>
              <a:rPr lang="ru-RU" dirty="0" smtClean="0"/>
              <a:t>                                             </a:t>
            </a:r>
          </a:p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                                                            </a:t>
            </a:r>
            <a:r>
              <a:rPr lang="ru-RU" dirty="0" smtClean="0"/>
              <a:t>–  </a:t>
            </a:r>
            <a:r>
              <a:rPr lang="ru-RU" dirty="0"/>
              <a:t>17 педагогов</a:t>
            </a:r>
          </a:p>
          <a:p>
            <a:r>
              <a:rPr lang="ru-RU" dirty="0"/>
              <a:t>1 квалификационная категория </a:t>
            </a:r>
            <a:r>
              <a:rPr lang="ru-RU" dirty="0" smtClean="0"/>
              <a:t> </a:t>
            </a:r>
            <a:r>
              <a:rPr lang="ru-RU" dirty="0"/>
              <a:t>–  9 педагогов</a:t>
            </a: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86656" y="2924945"/>
            <a:ext cx="9144000" cy="39121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Региональное исследование компетенций учителей (РИКУ) в сентябре:</a:t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1) 1.09.2022-09.09.2022  - очно, бесплатно 1 раз в учебный год.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Заявки на октябрьское очное тестирование откроются с 5.09.2022 - 20.09.2022.</a:t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Ориентировочные даты очного октябрьского тестирования:  3.10.2022- 11.10.2022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https://cppm.asou-mo.ru/index.php/diagnostika-professional-nykh-kompetentsij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2) 12.09.2022-30.09.2022  - заочно, пробное платное тестирование -  при аттестации и при рейтинге ОО НЕ учитывается.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0"/>
              </a:spcAft>
            </a:pP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solidFill>
                  <a:srgbClr val="1155CC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https://centreok-mo.ru/index.php/events</a:t>
            </a:r>
            <a:r>
              <a:rPr lang="ru-RU" dirty="0">
                <a:solidFill>
                  <a:srgbClr val="222222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sz="16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600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ru-RU" sz="1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816970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41B39-3921-4B47-A1C5-DEB3AD4C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19325" y="332656"/>
            <a:ext cx="7724675" cy="85377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Повышение квалификации учителей математики в 2021-2022 </a:t>
            </a:r>
            <a:r>
              <a:rPr lang="ru-RU" sz="3200" b="1" dirty="0" err="1">
                <a:solidFill>
                  <a:srgbClr val="C00000"/>
                </a:solidFill>
              </a:rPr>
              <a:t>уч</a:t>
            </a:r>
            <a:r>
              <a:rPr lang="ru-RU" sz="3200" b="1" dirty="0">
                <a:solidFill>
                  <a:srgbClr val="C00000"/>
                </a:solidFill>
              </a:rPr>
              <a:t>  году</a:t>
            </a:r>
            <a:br>
              <a:rPr lang="ru-RU" sz="3200" b="1" dirty="0">
                <a:solidFill>
                  <a:srgbClr val="C00000"/>
                </a:solidFill>
              </a:rPr>
            </a:b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idx="1"/>
          </p:nvPr>
        </p:nvSpPr>
        <p:spPr>
          <a:xfrm>
            <a:off x="395536" y="1247451"/>
            <a:ext cx="8229600" cy="5141168"/>
          </a:xfrm>
        </p:spPr>
        <p:txBody>
          <a:bodyPr>
            <a:normAutofit fontScale="92500" lnSpcReduction="20000"/>
          </a:bodyPr>
          <a:lstStyle/>
          <a:p>
            <a:pPr lvl="0"/>
            <a:r>
              <a:rPr lang="ru-RU" dirty="0"/>
              <a:t>Организация и проведение обучающих семинаров-практикумов, конференций на базе УМЦ «Развитие образования».</a:t>
            </a:r>
          </a:p>
          <a:p>
            <a:pPr lvl="0"/>
            <a:r>
              <a:rPr lang="ru-RU" dirty="0"/>
              <a:t>Организация курсовой подготовки и переподготовки на базе учреждений повышения квалификации </a:t>
            </a:r>
          </a:p>
          <a:p>
            <a:pPr lvl="0"/>
            <a:r>
              <a:rPr lang="ru-RU" dirty="0"/>
              <a:t>Подготовка кандидатов в эксперты ЕГЭ и ОГЭ Московской области</a:t>
            </a:r>
          </a:p>
          <a:p>
            <a:pPr lvl="0"/>
            <a:r>
              <a:rPr lang="ru-RU" dirty="0"/>
              <a:t>Организация и координирование работы учителей в составе жюри муниципальных и региональных конкурсах и мероприятиях. </a:t>
            </a:r>
          </a:p>
          <a:p>
            <a:pPr lvl="0"/>
            <a:r>
              <a:rPr lang="ru-RU" dirty="0"/>
              <a:t>Дистанционное обучение.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10057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02F1D-4F33-435C-883D-3BC5B4AE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rgbClr val="C00000"/>
                </a:solidFill>
              </a:rPr>
              <a:t>Работа с обучающимися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8335EE-9C2C-40BD-AC0C-C70DCE846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/>
          </a:bodyPr>
          <a:lstStyle/>
          <a:p>
            <a:r>
              <a:rPr lang="ru-RU" sz="4000" b="1" dirty="0"/>
              <a:t>Методическое сопровождение </a:t>
            </a:r>
            <a:r>
              <a:rPr lang="ru-RU" sz="4000" b="1" dirty="0" err="1"/>
              <a:t>ВсОШ</a:t>
            </a:r>
            <a:endParaRPr lang="ru-RU" sz="4000" b="1" dirty="0"/>
          </a:p>
          <a:p>
            <a:pPr lvl="0"/>
            <a:r>
              <a:rPr lang="ru-RU" sz="4000" b="1" dirty="0"/>
              <a:t>Конкурсы, олимпиады</a:t>
            </a:r>
          </a:p>
          <a:p>
            <a:pPr lvl="0"/>
            <a:r>
              <a:rPr lang="ru-RU" sz="4000" b="1" dirty="0"/>
              <a:t>Конференции</a:t>
            </a:r>
            <a:endParaRPr lang="ru-RU" sz="4000" dirty="0"/>
          </a:p>
          <a:p>
            <a:endParaRPr lang="ru-RU" sz="4000" dirty="0"/>
          </a:p>
          <a:p>
            <a:endParaRPr lang="ru-RU" sz="4000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9426276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02F1D-4F33-435C-883D-3BC5B4AE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764704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rgbClr val="C00000"/>
                </a:solidFill>
              </a:rPr>
              <a:t>Работа с обучающимися</a:t>
            </a:r>
            <a:br>
              <a:rPr lang="ru-RU" b="1" i="1" dirty="0">
                <a:solidFill>
                  <a:srgbClr val="C00000"/>
                </a:solidFill>
              </a:rPr>
            </a:b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8335EE-9C2C-40BD-AC0C-C70DCE846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95536" y="1196752"/>
            <a:ext cx="8229600" cy="5141168"/>
          </a:xfrm>
        </p:spPr>
        <p:txBody>
          <a:bodyPr>
            <a:normAutofit fontScale="85000" lnSpcReduction="10000"/>
          </a:bodyPr>
          <a:lstStyle/>
          <a:p>
            <a:pPr lvl="0"/>
            <a:r>
              <a:rPr lang="ru-RU" dirty="0"/>
              <a:t>Муниципальный конкурс презентаций по математике «История математики» на тему: «А знаете ли Вы…» 7-11 классов.</a:t>
            </a:r>
          </a:p>
          <a:p>
            <a:pPr lvl="0"/>
            <a:r>
              <a:rPr lang="ru-RU" dirty="0"/>
              <a:t>Муниципальный дистанционный конкурс для учащихся 5 – 8 классов «Математический калейдоскоп».</a:t>
            </a:r>
          </a:p>
          <a:p>
            <a:pPr lvl="0"/>
            <a:r>
              <a:rPr lang="ru-RU" dirty="0"/>
              <a:t>Региональный конкурс «Интеллектуальный математический марафон» для учащихся   4-7 классов.</a:t>
            </a:r>
          </a:p>
          <a:p>
            <a:pPr lvl="0"/>
            <a:r>
              <a:rPr lang="ru-RU" dirty="0"/>
              <a:t>Региональная открытая экономико-математическая олимпиада для учащихся 8-9 классов.</a:t>
            </a:r>
          </a:p>
          <a:p>
            <a:pPr lvl="0"/>
            <a:r>
              <a:rPr lang="ru-RU" dirty="0"/>
              <a:t>Ассамблея «Звездный фейерверк».</a:t>
            </a:r>
          </a:p>
          <a:p>
            <a:endParaRPr lang="ru-RU" sz="4000" dirty="0"/>
          </a:p>
          <a:p>
            <a:endParaRPr lang="ru-RU" sz="4000" b="1" dirty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0827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D4AA0-1D31-4E0D-A348-42BD632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8864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ФГОС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67599" y="1556792"/>
            <a:ext cx="7208801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73782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D4AA0-1D31-4E0D-A348-42BD632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199" y="18864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ФГОС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1640" y="1381918"/>
            <a:ext cx="6162675" cy="4962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52667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D4AA0-1D31-4E0D-A348-42BD632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ООП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80492" y="620688"/>
            <a:ext cx="6115050" cy="2486025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2030" r="1461"/>
          <a:stretch/>
        </p:blipFill>
        <p:spPr>
          <a:xfrm>
            <a:off x="1780492" y="3215977"/>
            <a:ext cx="6115050" cy="3381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9931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B3D4AA0-1D31-4E0D-A348-42BD632BD8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692696"/>
          </a:xfrm>
        </p:spPr>
        <p:txBody>
          <a:bodyPr>
            <a:normAutofit fontScale="90000"/>
          </a:bodyPr>
          <a:lstStyle/>
          <a:p>
            <a:r>
              <a:rPr lang="ru-RU" dirty="0">
                <a:solidFill>
                  <a:srgbClr val="C00000"/>
                </a:solidFill>
              </a:rPr>
              <a:t>ООП</a:t>
            </a:r>
          </a:p>
        </p:txBody>
      </p:sp>
      <p:pic>
        <p:nvPicPr>
          <p:cNvPr id="8" name="Объект 7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63688" y="1556792"/>
            <a:ext cx="6086475" cy="39528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95954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1337112-14FC-45B9-AE16-BA3B908F6F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33450" y="260648"/>
            <a:ext cx="8229600" cy="1143000"/>
          </a:xfrm>
        </p:spPr>
        <p:txBody>
          <a:bodyPr>
            <a:noAutofit/>
          </a:bodyPr>
          <a:lstStyle/>
          <a:p>
            <a:r>
              <a:rPr lang="ru-RU" sz="3600" b="1" u="sng" dirty="0"/>
              <a:t>Задачи на 2022-2023 учебный год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BE94B139-797C-4648-9965-68BECD1D70E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324719"/>
            <a:ext cx="8229600" cy="5257800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Методическое сопровождение и консультирование учителей математики по формированию индивидуальных образовательных траекторий.</a:t>
            </a:r>
          </a:p>
          <a:p>
            <a:pPr lvl="0"/>
            <a:r>
              <a:rPr lang="ru-RU" dirty="0"/>
              <a:t>Изучение и распространение положительного педагогического опыта творчески работающих учителей.</a:t>
            </a:r>
          </a:p>
          <a:p>
            <a:pPr lvl="0"/>
            <a:r>
              <a:rPr lang="ru-RU" dirty="0"/>
              <a:t>Изучение особенностей содержания обучения математики на базовом, углубленном и профильном уровне, своеобразие методики преподавания.</a:t>
            </a:r>
          </a:p>
          <a:p>
            <a:pPr lvl="0"/>
            <a:r>
              <a:rPr lang="ru-RU" dirty="0"/>
              <a:t>Работа по внедрению обновленных ФГОС</a:t>
            </a:r>
          </a:p>
          <a:p>
            <a:pPr lvl="0"/>
            <a:r>
              <a:rPr lang="ru-RU" dirty="0"/>
              <a:t>Активизация работы по обучению функциональной математической грамотности в урочной и во внеурочной деятельности.</a:t>
            </a:r>
          </a:p>
          <a:p>
            <a:pPr lvl="0"/>
            <a:r>
              <a:rPr lang="ru-RU" dirty="0"/>
              <a:t>Активизация работы по организации проектно-исследовательской деятельности обучающихся и педагогов.</a:t>
            </a:r>
          </a:p>
          <a:p>
            <a:pPr lvl="0"/>
            <a:r>
              <a:rPr lang="ru-RU" dirty="0"/>
              <a:t>Совершенствование методики обучения школьников математике с учётом особенностей государственной (итоговой) аттестации обучающихся 9-х и 11-х классов в форме ОГЭ и ЕГЭ.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085554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4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75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9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5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8F31236-96D6-4AE4-89E8-A8189B3FAD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solidFill>
                  <a:srgbClr val="C00000"/>
                </a:solidFill>
                <a:latin typeface="Monotype Corsiva" panose="03010101010201010101" pitchFamily="66" charset="0"/>
              </a:rPr>
              <a:t>Дорогие коллеги!</a:t>
            </a:r>
          </a:p>
        </p:txBody>
      </p:sp>
      <p:pic>
        <p:nvPicPr>
          <p:cNvPr id="1026" name="Picture 2" descr="С Новым учебным годом! - 1 сентября день Знаний - Гиф картинки и открытки -  Анимационные gif картинки и открытки">
            <a:extLst>
              <a:ext uri="{FF2B5EF4-FFF2-40B4-BE49-F238E27FC236}">
                <a16:creationId xmlns:a16="http://schemas.microsoft.com/office/drawing/2014/main" id="{BE04183C-FA8E-421F-B74D-5FA443A60AC7}"/>
              </a:ext>
            </a:extLst>
          </p:cNvPr>
          <p:cNvPicPr>
            <a:picLocks noGrp="1" noChangeAspect="1" noChangeArrowheads="1" noCro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389063"/>
            <a:ext cx="5379404" cy="53380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942440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89" y="0"/>
            <a:ext cx="9129611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ctrTitle"/>
          </p:nvPr>
        </p:nvSpPr>
        <p:spPr>
          <a:xfrm>
            <a:off x="77001" y="620688"/>
            <a:ext cx="7772400" cy="548680"/>
          </a:xfrm>
        </p:spPr>
        <p:txBody>
          <a:bodyPr>
            <a:normAutofit fontScale="90000"/>
          </a:bodyPr>
          <a:lstStyle/>
          <a:p>
            <a:r>
              <a:rPr lang="ru-RU" b="1" dirty="0">
                <a:solidFill>
                  <a:srgbClr val="000099"/>
                </a:solidFill>
              </a:rPr>
              <a:t>ОМО учителей математики</a:t>
            </a:r>
            <a:r>
              <a:rPr lang="ru-RU" dirty="0"/>
              <a:t/>
            </a:r>
            <a:br>
              <a:rPr lang="ru-RU" dirty="0"/>
            </a:br>
            <a:r>
              <a:rPr lang="ru-RU" b="1" dirty="0">
                <a:solidFill>
                  <a:srgbClr val="000099"/>
                </a:solidFill>
              </a:rPr>
              <a:t/>
            </a:r>
            <a:br>
              <a:rPr lang="ru-RU" b="1" dirty="0">
                <a:solidFill>
                  <a:srgbClr val="000099"/>
                </a:solidFill>
              </a:rPr>
            </a:br>
            <a:endParaRPr lang="ru-RU" b="1" dirty="0">
              <a:solidFill>
                <a:srgbClr val="000099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33892" y="6209928"/>
            <a:ext cx="6400800" cy="648072"/>
          </a:xfrm>
        </p:spPr>
        <p:txBody>
          <a:bodyPr>
            <a:normAutofit lnSpcReduction="10000"/>
          </a:bodyPr>
          <a:lstStyle/>
          <a:p>
            <a:r>
              <a:rPr lang="ru-RU" sz="4000" b="1" dirty="0">
                <a:solidFill>
                  <a:srgbClr val="000099"/>
                </a:solidFill>
                <a:latin typeface="+mj-lt"/>
                <a:ea typeface="+mj-ea"/>
                <a:cs typeface="+mj-cs"/>
              </a:rPr>
              <a:t>30.08.2022</a:t>
            </a:r>
          </a:p>
        </p:txBody>
      </p:sp>
    </p:spTree>
    <p:extLst>
      <p:ext uri="{BB962C8B-B14F-4D97-AF65-F5344CB8AC3E}">
        <p14:creationId xmlns:p14="http://schemas.microsoft.com/office/powerpoint/2010/main" val="401885827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8229600" cy="1143000"/>
          </a:xfrm>
        </p:spPr>
        <p:txBody>
          <a:bodyPr/>
          <a:lstStyle/>
          <a:p>
            <a:r>
              <a:rPr lang="ru-RU" b="1" dirty="0">
                <a:solidFill>
                  <a:srgbClr val="000099"/>
                </a:solidFill>
              </a:rPr>
              <a:t>М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03040" y="1772816"/>
            <a:ext cx="864096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ru-RU" u="sng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16"/>
          <a:stretch/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4568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D702F1D-4F33-435C-883D-3BC5B4AEF2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608" y="332656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dirty="0"/>
              <a:t/>
            </a:r>
            <a:br>
              <a:rPr lang="ru-RU" dirty="0"/>
            </a:br>
            <a:r>
              <a:rPr lang="ru-RU" b="1" i="1" dirty="0">
                <a:solidFill>
                  <a:srgbClr val="C00000"/>
                </a:solidFill>
              </a:rPr>
              <a:t>Реализация задач 2021 - 2022 учебного года</a:t>
            </a:r>
            <a:r>
              <a:rPr lang="ru-RU" b="1" dirty="0">
                <a:solidFill>
                  <a:srgbClr val="C00000"/>
                </a:solidFill>
              </a:rPr>
              <a:t> 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C8335EE-9C2C-40BD-AC0C-C70DCE8465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41168"/>
          </a:xfrm>
        </p:spPr>
        <p:txBody>
          <a:bodyPr>
            <a:normAutofit fontScale="77500" lnSpcReduction="20000"/>
          </a:bodyPr>
          <a:lstStyle/>
          <a:p>
            <a:r>
              <a:rPr lang="ru-RU" sz="4000" b="1" dirty="0"/>
              <a:t>Обучающие семинары, мастер-классы для учителей математики</a:t>
            </a:r>
          </a:p>
          <a:p>
            <a:r>
              <a:rPr lang="ru-RU" sz="4000" b="1" dirty="0"/>
              <a:t>Инструктивно-методические совещания руководителей ШМО математики </a:t>
            </a:r>
            <a:endParaRPr lang="ru-RU" sz="4000" dirty="0"/>
          </a:p>
          <a:p>
            <a:r>
              <a:rPr lang="ru-RU" sz="4000" b="1" dirty="0"/>
              <a:t>Методическое сопровождение и консультирование учителей математики.</a:t>
            </a:r>
            <a:endParaRPr lang="ru-RU" sz="4000" dirty="0"/>
          </a:p>
          <a:p>
            <a:r>
              <a:rPr lang="ru-RU" sz="4000" b="1" dirty="0"/>
              <a:t>Участие педагогов в профессиональных конкурсах и олимпиадах.</a:t>
            </a:r>
            <a:endParaRPr lang="ru-RU" sz="4000" dirty="0"/>
          </a:p>
          <a:p>
            <a:r>
              <a:rPr lang="ru-RU" sz="4000" b="1" dirty="0"/>
              <a:t>Повышение квалификации учителей математики в 2021-2022 </a:t>
            </a:r>
            <a:r>
              <a:rPr lang="ru-RU" sz="4000" b="1" dirty="0" err="1"/>
              <a:t>уч</a:t>
            </a:r>
            <a:r>
              <a:rPr lang="ru-RU" sz="4000" b="1" dirty="0"/>
              <a:t>  году</a:t>
            </a:r>
            <a:endParaRPr lang="ru-RU" sz="4000" dirty="0"/>
          </a:p>
          <a:p>
            <a:pPr lvl="0"/>
            <a:r>
              <a:rPr lang="ru-RU" sz="4000" b="1" dirty="0"/>
              <a:t>Аттестация учителей математики.</a:t>
            </a:r>
            <a:r>
              <a:rPr lang="ru-RU" sz="4000" dirty="0"/>
              <a:t> </a:t>
            </a:r>
          </a:p>
          <a:p>
            <a:pPr marL="0" indent="0">
              <a:buNone/>
            </a:pP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328826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41B39-3921-4B47-A1C5-DEB3AD4C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76672"/>
            <a:ext cx="7724675" cy="85377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Обучающие семинары, мастер-классы </a:t>
            </a:r>
            <a:br>
              <a:rPr lang="ru-RU" sz="3200" b="1" dirty="0">
                <a:solidFill>
                  <a:srgbClr val="C00000"/>
                </a:solidFill>
              </a:rPr>
            </a:br>
            <a:r>
              <a:rPr lang="ru-RU" sz="3200" b="1" dirty="0">
                <a:solidFill>
                  <a:srgbClr val="C00000"/>
                </a:solidFill>
              </a:rPr>
              <a:t>для учителей математики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0B7A8-BEFE-45FE-8358-4E9966C6B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688632"/>
          </a:xfrm>
        </p:spPr>
        <p:txBody>
          <a:bodyPr>
            <a:normAutofit fontScale="92500" lnSpcReduction="10000"/>
          </a:bodyPr>
          <a:lstStyle/>
          <a:p>
            <a:pPr lvl="0"/>
            <a:r>
              <a:rPr lang="ru-RU" sz="1800" dirty="0"/>
              <a:t>«</a:t>
            </a:r>
            <a:r>
              <a:rPr lang="ru-RU" sz="2400" dirty="0"/>
              <a:t>Проблемы, находки, перспективы развития» (мастер-класс по внеурочной деятельности) – 20.09.2021г.</a:t>
            </a:r>
          </a:p>
          <a:p>
            <a:pPr lvl="0"/>
            <a:r>
              <a:rPr lang="ru-RU" sz="2400" dirty="0"/>
              <a:t> «Технологии урочной и внеурочной деятельности школьников в рамках подготовки к оценочным процедурам различного уровня» – 13.12.2021г.</a:t>
            </a:r>
          </a:p>
          <a:p>
            <a:pPr lvl="0"/>
            <a:r>
              <a:rPr lang="ru-RU" sz="2400" dirty="0"/>
              <a:t> «Участие педагогов в профессиональных олимпиадах, творческих конкурсах» – 10.12.2021г.</a:t>
            </a:r>
          </a:p>
          <a:p>
            <a:pPr lvl="0"/>
            <a:r>
              <a:rPr lang="ru-RU" sz="2400" dirty="0"/>
              <a:t> «Креативная задача на уроках математики» – 31.01.2022г.</a:t>
            </a:r>
          </a:p>
          <a:p>
            <a:pPr lvl="0"/>
            <a:r>
              <a:rPr lang="ru-RU" sz="2400" dirty="0"/>
              <a:t> «Функциональная грамотность. Игровые технологии обучению финансовой грамотности» – 21.02.2022г.</a:t>
            </a:r>
          </a:p>
          <a:p>
            <a:pPr lvl="0"/>
            <a:r>
              <a:rPr lang="ru-RU" sz="2400" dirty="0"/>
              <a:t> «Обучение решению задач по теории вероятности» – 4.04.2022г.</a:t>
            </a:r>
          </a:p>
          <a:p>
            <a:pPr lvl="0"/>
            <a:r>
              <a:rPr lang="ru-RU" sz="2400" dirty="0"/>
              <a:t> «Задача №9. Подготовка к ЕГЭ» – 25.04.2022г.</a:t>
            </a:r>
          </a:p>
          <a:p>
            <a:pPr lvl="0"/>
            <a:r>
              <a:rPr lang="ru-RU" sz="2400" dirty="0"/>
              <a:t>Обучающий семинар для учителей математики «Подготовка к ОГЭ. Оценивание заданий 2 части экзаменационных работ» – 12.05.2022г. </a:t>
            </a:r>
          </a:p>
          <a:p>
            <a:pPr lvl="0"/>
            <a:r>
              <a:rPr lang="ru-RU" sz="2400" dirty="0"/>
              <a:t>Обучающий семинар для учителей математики «Подготовка к ЕГЭ. Оценивание заданий 2 части экзаменационных работ» – 16.05.2022г. 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3381095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41B39-3921-4B47-A1C5-DEB3AD4C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76672"/>
            <a:ext cx="7724675" cy="85377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Инструктивно-методические совещания руководителей ШМО математики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0B7A8-BEFE-45FE-8358-4E9966C6B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5688632"/>
          </a:xfrm>
        </p:spPr>
        <p:txBody>
          <a:bodyPr>
            <a:normAutofit fontScale="70000" lnSpcReduction="20000"/>
          </a:bodyPr>
          <a:lstStyle/>
          <a:p>
            <a:pPr lvl="0"/>
            <a:r>
              <a:rPr lang="ru-RU" dirty="0"/>
              <a:t>Августовская конференция учителей математики Одинцовского городского округа – 27.08.2021г.</a:t>
            </a:r>
          </a:p>
          <a:p>
            <a:pPr lvl="0"/>
            <a:r>
              <a:rPr lang="ru-RU" dirty="0"/>
              <a:t>«Анализ деятельности МО учителей математики» – 20.09.2021г.</a:t>
            </a:r>
          </a:p>
          <a:p>
            <a:pPr lvl="0"/>
            <a:r>
              <a:rPr lang="ru-RU" dirty="0"/>
              <a:t>«Организация и проведение муниципального этапа </a:t>
            </a:r>
            <a:r>
              <a:rPr lang="ru-RU" dirty="0" err="1"/>
              <a:t>ВсОШ</a:t>
            </a:r>
            <a:r>
              <a:rPr lang="ru-RU" dirty="0"/>
              <a:t> по математике» – 9.11.2021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 </a:t>
            </a:r>
          </a:p>
          <a:p>
            <a:pPr lvl="0"/>
            <a:r>
              <a:rPr lang="ru-RU" dirty="0"/>
              <a:t>«Обновление содержания и методик преподавания математики в условиях ФГОС 2022 года» – 6.12.2021г.</a:t>
            </a:r>
          </a:p>
          <a:p>
            <a:pPr lvl="0"/>
            <a:r>
              <a:rPr lang="ru-RU" dirty="0"/>
              <a:t>«Анализ результатов муниципального этапа </a:t>
            </a:r>
            <a:r>
              <a:rPr lang="ru-RU" dirty="0" err="1"/>
              <a:t>ВсОШ</a:t>
            </a:r>
            <a:r>
              <a:rPr lang="ru-RU" dirty="0"/>
              <a:t> по математике» – 10.12.2021г.</a:t>
            </a:r>
          </a:p>
          <a:p>
            <a:pPr lvl="0"/>
            <a:r>
              <a:rPr lang="ru-RU" dirty="0"/>
              <a:t>«Организация и проведение муниципального конкурса математических презентаций» – 17.01.2022г.</a:t>
            </a:r>
          </a:p>
          <a:p>
            <a:pPr lvl="0"/>
            <a:r>
              <a:rPr lang="ru-RU" dirty="0"/>
              <a:t>«Организация и проведение муниципального конкурса «Математический калейдоскоп»» – 7.02.2022г.</a:t>
            </a:r>
          </a:p>
          <a:p>
            <a:pPr lvl="0"/>
            <a:r>
              <a:rPr lang="ru-RU" dirty="0"/>
              <a:t>«Обсуждение итогов научно-практической конференции «ЛУЧ» секция «Золотое сечение» – 11.04.2022г.</a:t>
            </a:r>
          </a:p>
          <a:p>
            <a:pPr lvl="0"/>
            <a:r>
              <a:rPr lang="ru-RU" dirty="0"/>
              <a:t>«Заседание экспертной группы по внесению изменений в критерии НПК» – 2.06.2022г.</a:t>
            </a:r>
          </a:p>
          <a:p>
            <a:endParaRPr lang="ru-RU" sz="1200" dirty="0"/>
          </a:p>
        </p:txBody>
      </p:sp>
    </p:spTree>
    <p:extLst>
      <p:ext uri="{BB962C8B-B14F-4D97-AF65-F5344CB8AC3E}">
        <p14:creationId xmlns:p14="http://schemas.microsoft.com/office/powerpoint/2010/main" val="1091390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16000"/>
                            </p:stCondLst>
                            <p:childTnLst>
                              <p:par>
                                <p:cTn id="5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41B39-3921-4B47-A1C5-DEB3AD4C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47664" y="76672"/>
            <a:ext cx="7724675" cy="853777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C00000"/>
                </a:solidFill>
              </a:rPr>
              <a:t>Участие педагогов в профессиональных конкурсах и олимпиадах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10C0B7A8-BEFE-45FE-8358-4E9966C6B64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124744"/>
            <a:ext cx="8892480" cy="5688632"/>
          </a:xfrm>
        </p:spPr>
        <p:txBody>
          <a:bodyPr>
            <a:normAutofit fontScale="77500" lnSpcReduction="20000"/>
          </a:bodyPr>
          <a:lstStyle/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70510" algn="l"/>
              </a:tabLst>
            </a:pPr>
            <a:r>
              <a:rPr lang="ru-RU" sz="2900" dirty="0"/>
              <a:t>Муниципальный конкурс «Учитель года-2022»</a:t>
            </a:r>
          </a:p>
          <a:p>
            <a:pPr marR="193675"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70510" algn="l"/>
              </a:tabLst>
            </a:pPr>
            <a:r>
              <a:rPr lang="ru-RU" sz="2900" dirty="0"/>
              <a:t>Фестиваль методических идей учителей математики: Муниципальный конкурс методических разработок «И снова здравствуйте»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  <a:tabLst>
                <a:tab pos="270510" algn="l"/>
              </a:tabLst>
            </a:pPr>
            <a:r>
              <a:rPr lang="ru-RU" sz="2900" dirty="0"/>
              <a:t>Муниципальный конкурс на получение денежного поощрения лучшими учителями </a:t>
            </a:r>
            <a:r>
              <a:rPr lang="ru-RU" sz="3400" dirty="0"/>
              <a:t>Московской</a:t>
            </a:r>
            <a:r>
              <a:rPr lang="ru-RU" sz="2900" dirty="0"/>
              <a:t> области (ПНПО).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900" dirty="0"/>
              <a:t>Учителя математики принимают активное участие в дистанционных педагогических конкурсах различных уровней.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900" dirty="0"/>
              <a:t>Подмосковная олимпиада для учителей математики. 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900" dirty="0"/>
              <a:t>Региональный конкурс лучших профориентационных практик в М/О.</a:t>
            </a:r>
          </a:p>
          <a:p>
            <a:pPr lvl="0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900" dirty="0"/>
              <a:t>Муниципальный конкурс «Педагогический дебют». </a:t>
            </a:r>
          </a:p>
          <a:p>
            <a:pPr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r>
              <a:rPr lang="ru-RU" sz="2900" dirty="0"/>
              <a:t>Ассамблея «Звездный фейерверк».</a:t>
            </a:r>
            <a:endParaRPr lang="ru-RU" sz="2200" dirty="0"/>
          </a:p>
          <a:p>
            <a:pPr lvl="0" algn="just">
              <a:lnSpc>
                <a:spcPct val="115000"/>
              </a:lnSpc>
              <a:spcAft>
                <a:spcPts val="1000"/>
              </a:spcAft>
              <a:buFont typeface="Symbol" panose="05050102010706020507" pitchFamily="18" charset="2"/>
              <a:buChar char=""/>
            </a:pPr>
            <a:endParaRPr lang="ru-RU" sz="2900" dirty="0"/>
          </a:p>
        </p:txBody>
      </p:sp>
    </p:spTree>
    <p:extLst>
      <p:ext uri="{BB962C8B-B14F-4D97-AF65-F5344CB8AC3E}">
        <p14:creationId xmlns:p14="http://schemas.microsoft.com/office/powerpoint/2010/main" val="13552447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4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8000"/>
                            </p:stCondLst>
                            <p:childTnLst>
                              <p:par>
                                <p:cTn id="2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10000"/>
                            </p:stCondLst>
                            <p:childTnLst>
                              <p:par>
                                <p:cTn id="3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2000"/>
                            </p:stCondLst>
                            <p:childTnLst>
                              <p:par>
                                <p:cTn id="4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14000"/>
                            </p:stCondLst>
                            <p:childTnLst>
                              <p:par>
                                <p:cTn id="4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2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AutoShape 8">
            <a:extLst>
              <a:ext uri="{FF2B5EF4-FFF2-40B4-BE49-F238E27FC236}">
                <a16:creationId xmlns:a16="http://schemas.microsoft.com/office/drawing/2014/main" id="{04E9D4F0-7975-4BC0-86AB-000CF155CD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34E0E76D-2334-428F-BE82-EB77639BFB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DB184A57-920C-4FF4-85BA-E59F7BB2A48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496" y="0"/>
            <a:ext cx="4653617" cy="3861048"/>
          </a:xfrm>
          <a:prstGeom prst="rect">
            <a:avLst/>
          </a:prstGeom>
        </p:spPr>
      </p:pic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FA6B92-936C-48AD-BFF1-3AFF4BC2D67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88903" y="2909559"/>
            <a:ext cx="4419601" cy="4052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36491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19808" y="359495"/>
            <a:ext cx="5104383" cy="850106"/>
          </a:xfrm>
        </p:spPr>
        <p:txBody>
          <a:bodyPr>
            <a:noAutofit/>
          </a:bodyPr>
          <a:lstStyle/>
          <a:p>
            <a:r>
              <a:rPr lang="ru-RU" sz="5400" b="1" i="1" dirty="0">
                <a:solidFill>
                  <a:srgbClr val="C00000"/>
                </a:solidFill>
              </a:rPr>
              <a:t>2023 год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-324544" y="1743336"/>
            <a:ext cx="9144000" cy="511466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ru-RU" sz="44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Муниципальный конкурс</a:t>
            </a:r>
          </a:p>
          <a:p>
            <a:pPr marL="0" indent="0" algn="ctr">
              <a:buNone/>
            </a:pPr>
            <a:endParaRPr lang="ru-RU" sz="4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endParaRPr lang="ru-RU" sz="4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  <a:p>
            <a:pPr marL="0" indent="0" algn="ctr">
              <a:buNone/>
            </a:pPr>
            <a:r>
              <a:rPr lang="ru-RU" sz="4400" b="1" dirty="0">
                <a:solidFill>
                  <a:srgbClr val="000099"/>
                </a:solidFill>
                <a:latin typeface="Monotype Corsiva" panose="03010101010201010101" pitchFamily="66" charset="0"/>
              </a:rPr>
              <a:t>для учителей математики</a:t>
            </a:r>
          </a:p>
          <a:p>
            <a:pPr marL="0" indent="0" algn="ctr">
              <a:buNone/>
            </a:pPr>
            <a:endParaRPr lang="ru-RU" sz="4400" b="1" dirty="0">
              <a:solidFill>
                <a:srgbClr val="000099"/>
              </a:solidFill>
              <a:latin typeface="Monotype Corsiva" panose="03010101010201010101" pitchFamily="66" charset="0"/>
            </a:endParaRPr>
          </a:p>
        </p:txBody>
      </p:sp>
      <p:sp>
        <p:nvSpPr>
          <p:cNvPr id="9" name="AutoShape 8">
            <a:extLst>
              <a:ext uri="{FF2B5EF4-FFF2-40B4-BE49-F238E27FC236}">
                <a16:creationId xmlns:a16="http://schemas.microsoft.com/office/drawing/2014/main" id="{04E9D4F0-7975-4BC0-86AB-000CF155CDE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419600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10">
            <a:extLst>
              <a:ext uri="{FF2B5EF4-FFF2-40B4-BE49-F238E27FC236}">
                <a16:creationId xmlns:a16="http://schemas.microsoft.com/office/drawing/2014/main" id="{34E0E76D-2334-428F-BE82-EB77639BFBF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572000" y="34290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4" name="Рисунок 13">
            <a:extLst>
              <a:ext uri="{FF2B5EF4-FFF2-40B4-BE49-F238E27FC236}">
                <a16:creationId xmlns:a16="http://schemas.microsoft.com/office/drawing/2014/main" id="{CBFA6B92-936C-48AD-BFF1-3AFF4BC2D6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97" y="-21840"/>
            <a:ext cx="1612776" cy="161277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A9399F7E-7627-45F4-9C11-189CA0EC02F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85307" y="2780928"/>
            <a:ext cx="3868586" cy="2897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13438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theme/theme1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6373</TotalTime>
  <Words>754</Words>
  <Application>Microsoft Office PowerPoint</Application>
  <PresentationFormat>Экран (4:3)</PresentationFormat>
  <Paragraphs>87</Paragraphs>
  <Slides>19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5" baseType="lpstr">
      <vt:lpstr>Arial</vt:lpstr>
      <vt:lpstr>Calibri</vt:lpstr>
      <vt:lpstr>Monotype Corsiva</vt:lpstr>
      <vt:lpstr>Symbol</vt:lpstr>
      <vt:lpstr>Times New Roman</vt:lpstr>
      <vt:lpstr>1_Тема Office</vt:lpstr>
      <vt:lpstr>Презентация PowerPoint</vt:lpstr>
      <vt:lpstr>ОМО учителей математики  </vt:lpstr>
      <vt:lpstr>М</vt:lpstr>
      <vt:lpstr> Реализация задач 2021 - 2022 учебного года   </vt:lpstr>
      <vt:lpstr>Обучающие семинары, мастер-классы  для учителей математики</vt:lpstr>
      <vt:lpstr>Инструктивно-методические совещания руководителей ШМО математики </vt:lpstr>
      <vt:lpstr>Участие педагогов в профессиональных конкурсах и олимпиадах</vt:lpstr>
      <vt:lpstr>Презентация PowerPoint</vt:lpstr>
      <vt:lpstr>2023 год</vt:lpstr>
      <vt:lpstr>Аттестация учителей математики</vt:lpstr>
      <vt:lpstr>Повышение квалификации учителей математики в 2021-2022 уч  году </vt:lpstr>
      <vt:lpstr> Работа с обучающимися   </vt:lpstr>
      <vt:lpstr> Работа с обучающимися   </vt:lpstr>
      <vt:lpstr>ФГОС</vt:lpstr>
      <vt:lpstr>ФГОС</vt:lpstr>
      <vt:lpstr>ООП</vt:lpstr>
      <vt:lpstr>ООП</vt:lpstr>
      <vt:lpstr>Задачи на 2022-2023 учебный год </vt:lpstr>
      <vt:lpstr>Дорогие коллеги!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Лена</dc:creator>
  <cp:lastModifiedBy>Гость2</cp:lastModifiedBy>
  <cp:revision>54</cp:revision>
  <dcterms:created xsi:type="dcterms:W3CDTF">2020-05-20T15:24:44Z</dcterms:created>
  <dcterms:modified xsi:type="dcterms:W3CDTF">2022-08-30T09:57:53Z</dcterms:modified>
</cp:coreProperties>
</file>