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739" r:id="rId1"/>
  </p:sldMasterIdLst>
  <p:notesMasterIdLst>
    <p:notesMasterId r:id="rId31"/>
  </p:notesMasterIdLst>
  <p:handoutMasterIdLst>
    <p:handoutMasterId r:id="rId32"/>
  </p:handoutMasterIdLst>
  <p:sldIdLst>
    <p:sldId id="426" r:id="rId2"/>
    <p:sldId id="389" r:id="rId3"/>
    <p:sldId id="341" r:id="rId4"/>
    <p:sldId id="373" r:id="rId5"/>
    <p:sldId id="387" r:id="rId6"/>
    <p:sldId id="390" r:id="rId7"/>
    <p:sldId id="403" r:id="rId8"/>
    <p:sldId id="394" r:id="rId9"/>
    <p:sldId id="395" r:id="rId10"/>
    <p:sldId id="397" r:id="rId11"/>
    <p:sldId id="366" r:id="rId12"/>
    <p:sldId id="399" r:id="rId13"/>
    <p:sldId id="400" r:id="rId14"/>
    <p:sldId id="401" r:id="rId15"/>
    <p:sldId id="402" r:id="rId16"/>
    <p:sldId id="404" r:id="rId17"/>
    <p:sldId id="406" r:id="rId18"/>
    <p:sldId id="342" r:id="rId19"/>
    <p:sldId id="347" r:id="rId20"/>
    <p:sldId id="414" r:id="rId21"/>
    <p:sldId id="412" r:id="rId22"/>
    <p:sldId id="421" r:id="rId23"/>
    <p:sldId id="422" r:id="rId24"/>
    <p:sldId id="355" r:id="rId25"/>
    <p:sldId id="415" r:id="rId26"/>
    <p:sldId id="409" r:id="rId27"/>
    <p:sldId id="358" r:id="rId28"/>
    <p:sldId id="420" r:id="rId29"/>
    <p:sldId id="419" r:id="rId30"/>
  </p:sldIdLst>
  <p:sldSz cx="9144000" cy="6858000" type="screen4x3"/>
  <p:notesSz cx="6797675" cy="9928225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Гость2" initials="Г" lastIdx="0" clrIdx="0">
    <p:extLst>
      <p:ext uri="{19B8F6BF-5375-455C-9EA6-DF929625EA0E}">
        <p15:presenceInfo xmlns:p15="http://schemas.microsoft.com/office/powerpoint/2012/main" userId="Гость2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000099"/>
    <a:srgbClr val="819C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深色样式 1 - 强调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976" autoAdjust="0"/>
    <p:restoredTop sz="94660"/>
  </p:normalViewPr>
  <p:slideViewPr>
    <p:cSldViewPr>
      <p:cViewPr varScale="1">
        <p:scale>
          <a:sx n="79" d="100"/>
          <a:sy n="79" d="100"/>
        </p:scale>
        <p:origin x="390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handoutMaster" Target="handoutMasters/handoutMaster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/>
              <a:t>МБУ ДПО Одинцовский УМЦ "Развитие образования"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13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BC7063-6D98-4361-B3ED-0BF4595F1D4F}" type="datetimeFigureOut">
              <a:rPr lang="ru-RU" smtClean="0"/>
              <a:t>31.08.2022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0443" y="9430091"/>
            <a:ext cx="2945659" cy="49813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E9035CC-21F8-420B-90FD-0D7EB5CA0F8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0181001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ru-RU"/>
              <a:t>МБУ ДПО Одинцовский УМЦ "Развитие образования"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315FA4-B883-4084-8B50-ED42580AAE13}" type="datetimeFigureOut">
              <a:rPr lang="ru-RU" smtClean="0"/>
              <a:t>31.08.2022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907"/>
            <a:ext cx="5438140" cy="446770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30091"/>
            <a:ext cx="2945659" cy="4964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8FDF8C-EFAF-49FC-A4FF-AA1777AB60A9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06821148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313259" y="1300786"/>
            <a:ext cx="6517482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13259" y="3886201"/>
            <a:ext cx="6517482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D4D4E-CC10-419B-BC38-DC71334C9C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t>31.08.2022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B097F-43F7-4961-A5FA-AE97E37CE5A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33909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46" y="4289374"/>
            <a:ext cx="7773324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88558" y="698261"/>
            <a:ext cx="7366899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5108728"/>
            <a:ext cx="7773339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D4D4E-CC10-419B-BC38-DC71334C9C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t>31.08.2022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B097F-43F7-4961-A5FA-AE97E37CE5A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48933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204821"/>
            <a:ext cx="7773339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D4D4E-CC10-419B-BC38-DC71334C9C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t>31.08.2022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B097F-43F7-4961-A5FA-AE97E37CE5A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36509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59" y="872588"/>
            <a:ext cx="6977064" cy="2729915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290484" y="3610032"/>
            <a:ext cx="6564224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372797"/>
            <a:ext cx="7773339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D4D4E-CC10-419B-BC38-DC71334C9C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t>31.08.2022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B097F-43F7-4961-A5FA-AE97E37CE5A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37626" y="887859"/>
            <a:ext cx="546888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50130" y="3120015"/>
            <a:ext cx="553641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0421100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2138722"/>
            <a:ext cx="7773339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4662335"/>
            <a:ext cx="7773339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D4D4E-CC10-419B-BC38-DC71334C9C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t>31.08.2022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B097F-43F7-4961-A5FA-AE97E37CE5A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9683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7773339" cy="1605094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3"/>
            <a:ext cx="2474232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331" y="2943356"/>
            <a:ext cx="2474232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9292" y="2367093"/>
            <a:ext cx="246864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3331012" y="2943356"/>
            <a:ext cx="2477513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2367093"/>
            <a:ext cx="247869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5979974" y="2943356"/>
            <a:ext cx="247869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D4D4E-CC10-419B-BC38-DC71334C9C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t>31.08.2022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B097F-43F7-4961-A5FA-AE97E37CE5A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743749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331" y="610772"/>
            <a:ext cx="7773339" cy="160392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85331" y="4204820"/>
            <a:ext cx="2472307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331" y="2367093"/>
            <a:ext cx="2472307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85331" y="4781082"/>
            <a:ext cx="2472307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332069" y="4204820"/>
            <a:ext cx="247637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331011" y="2367093"/>
            <a:ext cx="2477514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3331011" y="4781081"/>
            <a:ext cx="2477514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979974" y="4204820"/>
            <a:ext cx="247551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7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979974" y="2367093"/>
            <a:ext cx="2478696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5979880" y="4781079"/>
            <a:ext cx="2478790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D4D4E-CC10-419B-BC38-DC71334C9C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t>31.08.2022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B097F-43F7-4961-A5FA-AE97E37CE5A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00208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2367094"/>
            <a:ext cx="7773339" cy="342410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D4D4E-CC10-419B-BC38-DC71334C9C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t>31.08.2022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B097F-43F7-4961-A5FA-AE97E37CE5A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3361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609602"/>
            <a:ext cx="1914995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331" y="609602"/>
            <a:ext cx="5744043" cy="518159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D4D4E-CC10-419B-BC38-DC71334C9C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t>31.08.2022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B097F-43F7-4961-A5FA-AE97E37CE5A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9923130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D4D4E-CC10-419B-BC38-DC71334C9C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t>31.08.2022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B097F-43F7-4961-A5FA-AE97E37CE5A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0216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777287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D4D4E-CC10-419B-BC38-DC71334C9C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t>31.08.2022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B097F-43F7-4961-A5FA-AE97E37CE5A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676877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828564"/>
            <a:ext cx="7763814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3657458"/>
            <a:ext cx="7763814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D4D4E-CC10-419B-BC38-DC71334C9C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t>31.08.2022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B097F-43F7-4961-A5FA-AE97E37CE5A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59901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330" y="2367093"/>
            <a:ext cx="382952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4629150" y="2367093"/>
            <a:ext cx="3829050" cy="342410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D4D4E-CC10-419B-BC38-DC71334C9C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t>31.08.2022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B097F-43F7-4961-A5FA-AE97E37CE5A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92085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9746" y="2371018"/>
            <a:ext cx="3655106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331" y="3051013"/>
            <a:ext cx="3829520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97317" y="2371018"/>
            <a:ext cx="3661353" cy="679994"/>
          </a:xfrm>
        </p:spPr>
        <p:txBody>
          <a:bodyPr anchor="b">
            <a:noAutofit/>
          </a:bodyPr>
          <a:lstStyle>
            <a:lvl1pPr marL="0" indent="0">
              <a:lnSpc>
                <a:spcPct val="7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4629150" y="3051013"/>
            <a:ext cx="3829051" cy="2740187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D4D4E-CC10-419B-BC38-DC71334C9C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t>31.08.2022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B097F-43F7-4961-A5FA-AE97E37CE5A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83741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D4D4E-CC10-419B-BC38-DC71334C9C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t>31.08.2022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B097F-43F7-4961-A5FA-AE97E37CE5A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11522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D4D4E-CC10-419B-BC38-DC71334C9C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t>31.08.2022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B097F-43F7-4961-A5FA-AE97E37CE5A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05595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1" y="609600"/>
            <a:ext cx="2951766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3808547" y="609601"/>
            <a:ext cx="4650122" cy="518159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31" y="2632852"/>
            <a:ext cx="2951767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D4D4E-CC10-419B-BC38-DC71334C9C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t>31.08.2022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B097F-43F7-4961-A5FA-AE97E37CE5A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012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S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332" y="609600"/>
            <a:ext cx="4129618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004270" y="609601"/>
            <a:ext cx="3005851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rgbClr val="EAEAEA"/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346" y="2632853"/>
            <a:ext cx="4129604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D4D4E-CC10-419B-BC38-DC71334C9C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t>31.08.2022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B097F-43F7-4961-A5FA-AE97E37CE5A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50333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1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-1"/>
            <a:ext cx="9144002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332" y="618518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331" y="2367094"/>
            <a:ext cx="7773339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59053" y="5883276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226D4D4E-CC10-419B-BC38-DC71334C9C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t>31.08.2022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331" y="5883276"/>
            <a:ext cx="500466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885509" y="5883276"/>
            <a:ext cx="57316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EEBB097F-43F7-4961-A5FA-AE97E37CE5A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6034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  <p:sldLayoutId id="2147483752" r:id="rId13"/>
    <p:sldLayoutId id="2147483753" r:id="rId14"/>
    <p:sldLayoutId id="2147483754" r:id="rId15"/>
    <p:sldLayoutId id="2147483755" r:id="rId16"/>
    <p:sldLayoutId id="2147483756" r:id="rId17"/>
    <p:sldLayoutId id="2147483757" r:id="rId18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23.png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hyperlink" Target="https://fgosreestr.ru/oop" TargetMode="External"/><Relationship Id="rId7" Type="http://schemas.openxmlformats.org/officeDocument/2006/relationships/image" Target="../media/image46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u="sng" dirty="0">
                <a:solidFill>
                  <a:srgbClr val="000099"/>
                </a:solidFill>
              </a:rPr>
              <a:t>ИННОВАЦИИ ФГОС ООО («Математика»)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2348880"/>
            <a:ext cx="7343054" cy="3384376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ru-RU" dirty="0"/>
              <a:t>  Новый курс – «</a:t>
            </a:r>
            <a:r>
              <a:rPr lang="ru-RU" sz="3600" dirty="0"/>
              <a:t>Вероятность</a:t>
            </a:r>
            <a:r>
              <a:rPr lang="ru-RU" dirty="0"/>
              <a:t> и статистика»</a:t>
            </a:r>
          </a:p>
          <a:p>
            <a:pPr>
              <a:buFont typeface="Wingdings" panose="05000000000000000000" pitchFamily="2" charset="2"/>
              <a:buChar char="q"/>
            </a:pPr>
            <a:endParaRPr lang="ru-RU" dirty="0"/>
          </a:p>
          <a:p>
            <a:pPr>
              <a:buFont typeface="Wingdings" panose="05000000000000000000" pitchFamily="2" charset="2"/>
              <a:buChar char="q"/>
            </a:pPr>
            <a:r>
              <a:rPr lang="ru-RU" dirty="0"/>
              <a:t>  Новое понимание </a:t>
            </a:r>
          </a:p>
          <a:p>
            <a:pPr marL="0" indent="0">
              <a:buNone/>
            </a:pPr>
            <a:r>
              <a:rPr lang="ru-RU" dirty="0"/>
              <a:t>      базового и углубленного уровней  </a:t>
            </a:r>
          </a:p>
          <a:p>
            <a:pPr marL="0" indent="0">
              <a:buNone/>
            </a:pPr>
            <a:r>
              <a:rPr lang="ru-RU" dirty="0"/>
              <a:t>      изучения математики </a:t>
            </a:r>
          </a:p>
          <a:p>
            <a:pPr marL="0" indent="0">
              <a:buNone/>
            </a:pPr>
            <a:r>
              <a:rPr lang="ru-RU" dirty="0"/>
              <a:t>     (распределение между ними требований)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" y="0"/>
            <a:ext cx="1369435" cy="115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43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063360"/>
            <a:ext cx="8712968" cy="5389975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b="1" dirty="0"/>
              <a:t>Использование электронных средств обучения, дистанционных технологий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187624" y="0"/>
            <a:ext cx="799288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dirty="0">
                <a:solidFill>
                  <a:srgbClr val="000099"/>
                </a:solidFill>
              </a:rPr>
              <a:t>Изменения в ФГОС</a:t>
            </a: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043608" y="1297640"/>
            <a:ext cx="7992888" cy="90872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u="sng" dirty="0">
                <a:solidFill>
                  <a:srgbClr val="000099"/>
                </a:solidFill>
              </a:rPr>
              <a:t>Ресурсы для формирования 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2"/>
          <a:srcRect l="19186" t="9963" r="30767" b="69134"/>
          <a:stretch/>
        </p:blipFill>
        <p:spPr>
          <a:xfrm>
            <a:off x="2123728" y="42846"/>
            <a:ext cx="5112568" cy="160905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2"/>
          <a:srcRect l="19186" t="30995" r="30767" b="2899"/>
          <a:stretch/>
        </p:blipFill>
        <p:spPr>
          <a:xfrm>
            <a:off x="1763688" y="2118346"/>
            <a:ext cx="5112568" cy="4550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255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799" r="3349" b="1942"/>
          <a:stretch/>
        </p:blipFill>
        <p:spPr>
          <a:xfrm>
            <a:off x="0" y="274638"/>
            <a:ext cx="9143999" cy="62507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75242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11560" y="10732"/>
            <a:ext cx="8384761" cy="526997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800" dirty="0"/>
              <a:t>Пункт 20:  Организация образовательной деятельности может быть основана </a:t>
            </a:r>
          </a:p>
          <a:p>
            <a:pPr marL="0" indent="0" algn="ctr">
              <a:buNone/>
            </a:pPr>
            <a:r>
              <a:rPr lang="ru-RU" b="1" dirty="0"/>
              <a:t>на делении обучающихся на группы </a:t>
            </a:r>
          </a:p>
          <a:p>
            <a:pPr marL="0" indent="0" algn="ctr">
              <a:buNone/>
            </a:pPr>
            <a:endParaRPr lang="ru-RU" sz="2800" dirty="0"/>
          </a:p>
          <a:p>
            <a:pPr marL="0" indent="0" algn="ctr">
              <a:buNone/>
            </a:pPr>
            <a:endParaRPr lang="ru-RU" sz="2800" dirty="0"/>
          </a:p>
          <a:p>
            <a:pPr marL="0" indent="0" algn="ctr">
              <a:buNone/>
            </a:pPr>
            <a:endParaRPr lang="ru-RU" sz="2800" dirty="0"/>
          </a:p>
          <a:p>
            <a:pPr marL="0" indent="0" algn="ctr">
              <a:buNone/>
            </a:pPr>
            <a:endParaRPr lang="ru-RU" sz="2800" dirty="0"/>
          </a:p>
          <a:p>
            <a:pPr marL="0" indent="0" algn="ctr">
              <a:buNone/>
            </a:pPr>
            <a:endParaRPr lang="ru-RU" sz="2800" dirty="0"/>
          </a:p>
          <a:p>
            <a:pPr marL="0" indent="0" algn="ctr">
              <a:buNone/>
            </a:pPr>
            <a:endParaRPr lang="ru-RU" sz="2800" dirty="0"/>
          </a:p>
          <a:p>
            <a:pPr marL="0" indent="0" algn="ctr">
              <a:buNone/>
            </a:pPr>
            <a:r>
              <a:rPr lang="ru-RU" b="1" dirty="0"/>
              <a:t>  </a:t>
            </a:r>
          </a:p>
          <a:p>
            <a:pPr marL="0" indent="0" algn="ctr">
              <a:buNone/>
            </a:pPr>
            <a:r>
              <a:rPr lang="ru-RU" b="1" dirty="0"/>
              <a:t>обеспечивающей углубленное изучение</a:t>
            </a:r>
            <a:endParaRPr lang="ru-RU" sz="2800" dirty="0"/>
          </a:p>
        </p:txBody>
      </p:sp>
      <p:pic>
        <p:nvPicPr>
          <p:cNvPr id="6" name="Picture 2" descr="Деление группы на микрогруппы - Психологос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844824"/>
            <a:ext cx="6192688" cy="38107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847925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2" descr="Внеурочная деятельность — Официальный сайт МБОУ &quot;Каргасокская СОШ —  интернат №1&quot;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196752"/>
            <a:ext cx="5472608" cy="4583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77042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532" y="1941726"/>
            <a:ext cx="2232247" cy="3177232"/>
          </a:xfrm>
          <a:prstGeom prst="rect">
            <a:avLst/>
          </a:prstGeom>
        </p:spPr>
      </p:pic>
      <p:pic>
        <p:nvPicPr>
          <p:cNvPr id="4098" name="Picture 2" descr="Наглядная геометрия. ФГОС | Купить книгу с доставкой | My-shop.ru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8611" y="177369"/>
            <a:ext cx="2256185" cy="2999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Математика. Наглядная геометрия. Рабочая тетрадь. 5 класс. ФГОС. Истомина  Н.Б., Подходова Н.С., Тихонова Н.Б. – издательство Ассоциация XXI век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2459" y="177368"/>
            <a:ext cx="2287634" cy="29996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Учебник Наглядная геометрия 5 класс Ходот бесплатно читать онлайн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07" b="5385"/>
          <a:stretch/>
        </p:blipFill>
        <p:spPr bwMode="auto">
          <a:xfrm>
            <a:off x="3038612" y="3530342"/>
            <a:ext cx="2349414" cy="2927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4" name="Picture 8" descr="Геометрия. 7-11 классы. Нестандартные и исследовательские задачи. Учебное  пособие | Купить книгу с доставкой | My-shop.ru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12459" y="3530342"/>
            <a:ext cx="2287634" cy="29271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790190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Книга: &quot;Натуральные числа и десятичные дроби: Практикум. Учебное пособие по  математике для 5 класса&quot; - Эмануила Гельфман. Купить книгу, читать рецензии  | ISBN 5-7511-0825-6 | Лабиринт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8132" y="1703065"/>
            <a:ext cx="2232248" cy="31302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Книга: &quot;Дроби. Учебное пособие&quot; - Александр Шахмейстер. Купить книгу,  читать рецензии | ISBN 978-5-4439-2856-2 | Лабиринт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7079" y="137948"/>
            <a:ext cx="2198545" cy="3130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Комплексные числа, Шахмейстер А.Х., 20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5228" y="3406762"/>
            <a:ext cx="2207287" cy="3212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5218" y="1272796"/>
            <a:ext cx="3025490" cy="4267932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85218" y="5733256"/>
            <a:ext cx="52508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800" u="sng" dirty="0">
                <a:solidFill>
                  <a:srgbClr val="000099"/>
                </a:solidFill>
                <a:latin typeface="+mj-lt"/>
                <a:ea typeface="+mj-ea"/>
                <a:cs typeface="+mj-cs"/>
              </a:rPr>
              <a:t>Проект «</a:t>
            </a:r>
            <a:r>
              <a:rPr lang="ru-RU" sz="4800" u="sng" dirty="0" err="1">
                <a:solidFill>
                  <a:srgbClr val="000099"/>
                </a:solidFill>
                <a:latin typeface="+mj-lt"/>
                <a:ea typeface="+mj-ea"/>
                <a:cs typeface="+mj-cs"/>
              </a:rPr>
              <a:t>МагМА</a:t>
            </a:r>
            <a:r>
              <a:rPr lang="ru-RU" sz="4800" u="sng" dirty="0">
                <a:solidFill>
                  <a:srgbClr val="000099"/>
                </a:solidFill>
                <a:latin typeface="+mj-lt"/>
                <a:ea typeface="+mj-ea"/>
                <a:cs typeface="+mj-cs"/>
              </a:rPr>
              <a:t>»</a:t>
            </a:r>
          </a:p>
        </p:txBody>
      </p:sp>
    </p:spTree>
    <p:extLst>
      <p:ext uri="{BB962C8B-B14F-4D97-AF65-F5344CB8AC3E}">
        <p14:creationId xmlns:p14="http://schemas.microsoft.com/office/powerpoint/2010/main" val="133009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7773338" cy="722250"/>
          </a:xfrm>
        </p:spPr>
        <p:txBody>
          <a:bodyPr/>
          <a:lstStyle/>
          <a:p>
            <a:pPr lvl="0">
              <a:spcBef>
                <a:spcPct val="20000"/>
              </a:spcBef>
            </a:pPr>
            <a:r>
              <a:rPr lang="ru-RU" u="sng" dirty="0">
                <a:solidFill>
                  <a:srgbClr val="000099"/>
                </a:solidFill>
              </a:rPr>
              <a:t>Практические работы</a:t>
            </a:r>
          </a:p>
        </p:txBody>
      </p:sp>
      <p:pic>
        <p:nvPicPr>
          <p:cNvPr id="9220" name="Picture 4" descr="ОГЭ 2021 по математике, 9 класс. Демонстрационный вариант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83619" y="1052736"/>
            <a:ext cx="5581650" cy="2809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8" name="Picture 12" descr="Практические задачи по математике. 2 класс - Захарова О.А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140968"/>
            <a:ext cx="1800225" cy="2381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10" descr="Практические задачи по математике. 3 класс - Захарова О.А. | Купить книгу с  доставкой | My-shop.r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2564904"/>
            <a:ext cx="2297917" cy="29528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Интернет магазин издательства Акадекнига/Учебник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6611" y="1700808"/>
            <a:ext cx="3048000" cy="3962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6" descr="Интернет магазин издательства Акадекнига/Учебник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845025"/>
            <a:ext cx="3723158" cy="48401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одзаголовок 5"/>
          <p:cNvSpPr txBox="1">
            <a:spLocks/>
          </p:cNvSpPr>
          <p:nvPr/>
        </p:nvSpPr>
        <p:spPr>
          <a:xfrm>
            <a:off x="-35496" y="5820586"/>
            <a:ext cx="9144000" cy="794049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b="1" dirty="0">
                <a:solidFill>
                  <a:srgbClr val="000099"/>
                </a:solidFill>
              </a:rPr>
              <a:t>«Проектная и учебно-исследовательская деятельность на платформе </a:t>
            </a:r>
            <a:r>
              <a:rPr lang="ru-RU" b="1" dirty="0" err="1">
                <a:solidFill>
                  <a:srgbClr val="000099"/>
                </a:solidFill>
              </a:rPr>
              <a:t>ГлобалЛаб</a:t>
            </a:r>
            <a:r>
              <a:rPr lang="ru-RU" b="1" dirty="0">
                <a:solidFill>
                  <a:srgbClr val="000099"/>
                </a:solidFill>
              </a:rPr>
              <a:t> как оптимальный способ реализации новых ФГОС»</a:t>
            </a:r>
          </a:p>
        </p:txBody>
      </p:sp>
    </p:spTree>
    <p:extLst>
      <p:ext uri="{BB962C8B-B14F-4D97-AF65-F5344CB8AC3E}">
        <p14:creationId xmlns:p14="http://schemas.microsoft.com/office/powerpoint/2010/main" val="1103401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nodeType="withEffect">
                                  <p:stCondLst>
                                    <p:cond delay="225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75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u="sng" dirty="0">
                <a:solidFill>
                  <a:srgbClr val="000099"/>
                </a:solidFill>
              </a:rPr>
              <a:t>ИННОВАЦИИ ФГОС ООО («Математика»)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87624" y="2348880"/>
            <a:ext cx="7343054" cy="3384376"/>
          </a:xfrm>
        </p:spPr>
        <p:txBody>
          <a:bodyPr>
            <a:normAutofit/>
          </a:bodyPr>
          <a:lstStyle/>
          <a:p>
            <a:pPr>
              <a:buFont typeface="Wingdings" panose="05000000000000000000" pitchFamily="2" charset="2"/>
              <a:buChar char="q"/>
            </a:pPr>
            <a:r>
              <a:rPr lang="ru-RU" dirty="0"/>
              <a:t>  Новый курс – «</a:t>
            </a:r>
            <a:r>
              <a:rPr lang="ru-RU" sz="3600" dirty="0"/>
              <a:t>Вероятность</a:t>
            </a:r>
            <a:r>
              <a:rPr lang="ru-RU" dirty="0"/>
              <a:t> и статистика»</a:t>
            </a:r>
          </a:p>
          <a:p>
            <a:pPr marL="0" indent="0">
              <a:buNone/>
            </a:pPr>
            <a:endParaRPr lang="ru-RU" dirty="0"/>
          </a:p>
          <a:p>
            <a:pPr>
              <a:buFont typeface="Wingdings" panose="05000000000000000000" pitchFamily="2" charset="2"/>
              <a:buChar char="q"/>
            </a:pPr>
            <a:r>
              <a:rPr lang="ru-RU" dirty="0"/>
              <a:t>  Новое понимание </a:t>
            </a:r>
          </a:p>
          <a:p>
            <a:pPr marL="0" indent="0">
              <a:buNone/>
            </a:pPr>
            <a:r>
              <a:rPr lang="ru-RU" dirty="0"/>
              <a:t>      базового и углубленного уровней  </a:t>
            </a:r>
          </a:p>
          <a:p>
            <a:pPr marL="0" indent="0">
              <a:buNone/>
            </a:pPr>
            <a:r>
              <a:rPr lang="ru-RU" dirty="0"/>
              <a:t>      изучения математики </a:t>
            </a:r>
          </a:p>
          <a:p>
            <a:pPr marL="0" indent="0">
              <a:buNone/>
            </a:pPr>
            <a:r>
              <a:rPr lang="ru-RU" dirty="0"/>
              <a:t>     (распределение между ними требований)</a:t>
            </a: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69" y="0"/>
            <a:ext cx="1369435" cy="11554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293345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8408" y="-1"/>
            <a:ext cx="6435800" cy="3751567"/>
          </a:xfrm>
          <a:prstGeom prst="rect">
            <a:avLst/>
          </a:prstGeom>
        </p:spPr>
      </p:pic>
      <p:pic>
        <p:nvPicPr>
          <p:cNvPr id="5" name="Рисунок 4"/>
          <p:cNvPicPr/>
          <p:nvPr/>
        </p:nvPicPr>
        <p:blipFill rotWithShape="1">
          <a:blip r:embed="rId3"/>
          <a:srcRect b="87162"/>
          <a:stretch/>
        </p:blipFill>
        <p:spPr>
          <a:xfrm>
            <a:off x="2936103" y="3856827"/>
            <a:ext cx="6192688" cy="397513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 rotWithShape="1">
          <a:blip r:embed="rId3"/>
          <a:srcRect t="17164"/>
          <a:stretch/>
        </p:blipFill>
        <p:spPr>
          <a:xfrm>
            <a:off x="2932442" y="4248472"/>
            <a:ext cx="6192688" cy="25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00232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892480" cy="5978834"/>
          </a:xfrm>
        </p:spPr>
        <p:txBody>
          <a:bodyPr>
            <a:normAutofit/>
          </a:bodyPr>
          <a:lstStyle/>
          <a:p>
            <a:pPr algn="l"/>
            <a:r>
              <a:rPr lang="ru-RU" dirty="0">
                <a:solidFill>
                  <a:srgbClr val="000099"/>
                </a:solidFill>
              </a:rPr>
              <a:t>2002 </a:t>
            </a:r>
            <a:r>
              <a:rPr lang="ru-RU" sz="2400" dirty="0">
                <a:solidFill>
                  <a:srgbClr val="000099"/>
                </a:solidFill>
              </a:rPr>
              <a:t>год </a:t>
            </a:r>
            <a:r>
              <a:rPr lang="ru-RU" dirty="0">
                <a:solidFill>
                  <a:srgbClr val="000099"/>
                </a:solidFill>
              </a:rPr>
              <a:t> </a:t>
            </a:r>
            <a:r>
              <a:rPr lang="ru-RU" dirty="0"/>
              <a:t>появление первых пособий</a:t>
            </a:r>
            <a:br>
              <a:rPr lang="ru-RU" dirty="0"/>
            </a:br>
            <a:r>
              <a:rPr lang="ru-RU" dirty="0"/>
              <a:t>                </a:t>
            </a:r>
            <a:r>
              <a:rPr lang="ru-RU" sz="1600" dirty="0"/>
              <a:t>по теории вероятностей и статистике</a:t>
            </a:r>
            <a:r>
              <a:rPr lang="ru-RU" dirty="0"/>
              <a:t/>
            </a:r>
            <a:br>
              <a:rPr lang="ru-RU" dirty="0"/>
            </a:br>
            <a:r>
              <a:rPr lang="ru-RU" dirty="0">
                <a:solidFill>
                  <a:srgbClr val="000099"/>
                </a:solidFill>
              </a:rPr>
              <a:t>2004 </a:t>
            </a:r>
            <a:r>
              <a:rPr lang="ru-RU" sz="2400" dirty="0">
                <a:solidFill>
                  <a:srgbClr val="000099"/>
                </a:solidFill>
              </a:rPr>
              <a:t>год </a:t>
            </a:r>
            <a:r>
              <a:rPr lang="ru-RU" dirty="0">
                <a:solidFill>
                  <a:srgbClr val="000099"/>
                </a:solidFill>
              </a:rPr>
              <a:t> </a:t>
            </a:r>
            <a:r>
              <a:rPr lang="ru-RU" dirty="0"/>
              <a:t>во ФГОС впервые включена </a:t>
            </a:r>
            <a:br>
              <a:rPr lang="ru-RU" dirty="0"/>
            </a:br>
            <a:r>
              <a:rPr lang="ru-RU" dirty="0"/>
              <a:t>                </a:t>
            </a:r>
            <a:r>
              <a:rPr lang="ru-RU" sz="1600" dirty="0"/>
              <a:t>теория вероятностей и статистика</a:t>
            </a:r>
            <a:br>
              <a:rPr lang="ru-RU" sz="1600" dirty="0"/>
            </a:br>
            <a:r>
              <a:rPr lang="ru-RU" dirty="0">
                <a:solidFill>
                  <a:srgbClr val="000099"/>
                </a:solidFill>
              </a:rPr>
              <a:t>2012 </a:t>
            </a:r>
            <a:r>
              <a:rPr lang="ru-RU" sz="2400" dirty="0">
                <a:solidFill>
                  <a:srgbClr val="000099"/>
                </a:solidFill>
              </a:rPr>
              <a:t>год</a:t>
            </a:r>
            <a:r>
              <a:rPr lang="ru-RU" dirty="0">
                <a:solidFill>
                  <a:srgbClr val="000099"/>
                </a:solidFill>
              </a:rPr>
              <a:t>  </a:t>
            </a:r>
            <a:r>
              <a:rPr lang="ru-RU" dirty="0"/>
              <a:t>в ОГЭ </a:t>
            </a:r>
            <a:r>
              <a:rPr lang="ru-RU" sz="2000" dirty="0"/>
              <a:t>и</a:t>
            </a:r>
            <a:r>
              <a:rPr lang="ru-RU" dirty="0"/>
              <a:t> ЕГЭ впервые включена </a:t>
            </a:r>
            <a:r>
              <a:rPr lang="ru-RU" dirty="0">
                <a:solidFill>
                  <a:srgbClr val="000099"/>
                </a:solidFill>
              </a:rPr>
              <a:t/>
            </a:r>
            <a:br>
              <a:rPr lang="ru-RU" dirty="0">
                <a:solidFill>
                  <a:srgbClr val="000099"/>
                </a:solidFill>
              </a:rPr>
            </a:br>
            <a:r>
              <a:rPr lang="ru-RU" dirty="0">
                <a:solidFill>
                  <a:srgbClr val="000099"/>
                </a:solidFill>
              </a:rPr>
              <a:t>                </a:t>
            </a:r>
            <a:r>
              <a:rPr lang="ru-RU" sz="1600" dirty="0"/>
              <a:t>задача по  вероятности</a:t>
            </a:r>
            <a:br>
              <a:rPr lang="ru-RU" sz="1600" dirty="0"/>
            </a:br>
            <a:r>
              <a:rPr lang="ru-RU" dirty="0">
                <a:solidFill>
                  <a:srgbClr val="000099"/>
                </a:solidFill>
              </a:rPr>
              <a:t>2015 </a:t>
            </a:r>
            <a:r>
              <a:rPr lang="ru-RU" sz="2400" dirty="0">
                <a:solidFill>
                  <a:srgbClr val="000099"/>
                </a:solidFill>
              </a:rPr>
              <a:t>год   </a:t>
            </a:r>
            <a:r>
              <a:rPr lang="ru-RU" dirty="0" err="1"/>
              <a:t>ФЕДеральные</a:t>
            </a:r>
            <a:r>
              <a:rPr lang="ru-RU" dirty="0"/>
              <a:t> программы </a:t>
            </a:r>
            <a:br>
              <a:rPr lang="ru-RU" dirty="0"/>
            </a:br>
            <a:r>
              <a:rPr lang="ru-RU" sz="900" dirty="0"/>
              <a:t/>
            </a:r>
            <a:br>
              <a:rPr lang="ru-RU" sz="900" dirty="0"/>
            </a:br>
            <a:r>
              <a:rPr lang="ru-RU" sz="900" dirty="0"/>
              <a:t/>
            </a:r>
            <a:br>
              <a:rPr lang="ru-RU" sz="900" dirty="0"/>
            </a:br>
            <a:r>
              <a:rPr lang="ru-RU" sz="900" dirty="0"/>
              <a:t/>
            </a:r>
            <a:br>
              <a:rPr lang="ru-RU" sz="900" dirty="0"/>
            </a:br>
            <a:r>
              <a:rPr lang="ru-RU" dirty="0">
                <a:solidFill>
                  <a:srgbClr val="000099"/>
                </a:solidFill>
              </a:rPr>
              <a:t>2021</a:t>
            </a:r>
            <a:r>
              <a:rPr lang="ru-RU" sz="1600" dirty="0">
                <a:solidFill>
                  <a:srgbClr val="000099"/>
                </a:solidFill>
              </a:rPr>
              <a:t> </a:t>
            </a:r>
            <a:r>
              <a:rPr lang="ru-RU" sz="2400" dirty="0">
                <a:solidFill>
                  <a:srgbClr val="000099"/>
                </a:solidFill>
              </a:rPr>
              <a:t>год</a:t>
            </a:r>
            <a:r>
              <a:rPr lang="ru-RU" sz="1100" dirty="0">
                <a:solidFill>
                  <a:srgbClr val="000099"/>
                </a:solidFill>
              </a:rPr>
              <a:t>         </a:t>
            </a:r>
            <a:r>
              <a:rPr lang="ru-RU" dirty="0"/>
              <a:t>планируемые результаты</a:t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6255098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686744" y="44624"/>
            <a:ext cx="7773338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u="sng" dirty="0">
                <a:solidFill>
                  <a:srgbClr val="000099"/>
                </a:solidFill>
              </a:rPr>
              <a:t>Изменения в ФГОС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916832"/>
            <a:ext cx="8496944" cy="4320480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b="1" dirty="0"/>
              <a:t>Возможность углубленного изучения отдельных предметов, начиная с уровня начального общего образования. </a:t>
            </a:r>
          </a:p>
          <a:p>
            <a:pPr marL="0" indent="0" algn="ctr">
              <a:buNone/>
            </a:pPr>
            <a:endParaRPr lang="ru-RU" sz="1600" dirty="0"/>
          </a:p>
          <a:p>
            <a:pPr marL="0" indent="0" algn="ctr">
              <a:buNone/>
            </a:pPr>
            <a:r>
              <a:rPr lang="ru-RU" dirty="0"/>
              <a:t>По 5 предметам: </a:t>
            </a:r>
          </a:p>
          <a:p>
            <a:pPr marL="0" indent="0" algn="ctr">
              <a:buNone/>
            </a:pPr>
            <a:r>
              <a:rPr lang="ru-RU" dirty="0"/>
              <a:t>     информатика, физика, химия, биология и  </a:t>
            </a:r>
          </a:p>
          <a:p>
            <a:pPr marL="0" indent="0" algn="ctr">
              <a:buNone/>
            </a:pPr>
            <a:r>
              <a:rPr lang="ru-RU" sz="2400" b="1" dirty="0"/>
              <a:t>математика</a:t>
            </a:r>
            <a:r>
              <a:rPr lang="ru-RU" dirty="0"/>
              <a:t> </a:t>
            </a:r>
          </a:p>
          <a:p>
            <a:pPr marL="0" indent="0" algn="ctr">
              <a:buNone/>
            </a:pPr>
            <a:r>
              <a:rPr lang="ru-RU" dirty="0"/>
              <a:t>   определены предметные результаты на   </a:t>
            </a:r>
          </a:p>
          <a:p>
            <a:pPr marL="0" indent="0" algn="ctr">
              <a:buNone/>
            </a:pPr>
            <a:r>
              <a:rPr lang="ru-RU" dirty="0"/>
              <a:t>        базовом и углубленном уровнях.</a:t>
            </a:r>
            <a:endParaRPr lang="ru-RU" b="1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9285"/>
            <a:ext cx="1373489" cy="1052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436312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611560" y="764704"/>
            <a:ext cx="7773338" cy="5832648"/>
          </a:xfrm>
        </p:spPr>
        <p:txBody>
          <a:bodyPr>
            <a:noAutofit/>
          </a:bodyPr>
          <a:lstStyle/>
          <a:p>
            <a:pPr marL="0" indent="0"/>
            <a:r>
              <a:rPr lang="ru-RU" sz="4400" u="sng" dirty="0">
                <a:solidFill>
                  <a:srgbClr val="000099"/>
                </a:solidFill>
              </a:rPr>
              <a:t>5-6</a:t>
            </a:r>
            <a:r>
              <a:rPr lang="ru-RU" u="sng" dirty="0">
                <a:solidFill>
                  <a:srgbClr val="000099"/>
                </a:solidFill>
              </a:rPr>
              <a:t> классы</a:t>
            </a:r>
            <a:r>
              <a:rPr lang="ru-RU" dirty="0">
                <a:solidFill>
                  <a:srgbClr val="000099"/>
                </a:solidFill>
              </a:rPr>
              <a:t/>
            </a:r>
            <a:br>
              <a:rPr lang="ru-RU" dirty="0">
                <a:solidFill>
                  <a:srgbClr val="000099"/>
                </a:solidFill>
              </a:rPr>
            </a:br>
            <a:r>
              <a:rPr lang="ru-RU" dirty="0"/>
              <a:t>Математика (5 часов)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sz="4400" u="sng" dirty="0">
                <a:solidFill>
                  <a:srgbClr val="000099"/>
                </a:solidFill>
              </a:rPr>
              <a:t>7-9</a:t>
            </a:r>
            <a:r>
              <a:rPr lang="ru-RU" u="sng" dirty="0">
                <a:solidFill>
                  <a:srgbClr val="000099"/>
                </a:solidFill>
              </a:rPr>
              <a:t> классы</a:t>
            </a:r>
            <a:r>
              <a:rPr lang="ru-RU" dirty="0">
                <a:solidFill>
                  <a:srgbClr val="000099"/>
                </a:solidFill>
              </a:rPr>
              <a:t/>
            </a:r>
            <a:br>
              <a:rPr lang="ru-RU" dirty="0">
                <a:solidFill>
                  <a:srgbClr val="000099"/>
                </a:solidFill>
              </a:rPr>
            </a:br>
            <a:r>
              <a:rPr lang="ru-RU" dirty="0">
                <a:solidFill>
                  <a:srgbClr val="000099"/>
                </a:solidFill>
              </a:rPr>
              <a:t/>
            </a:r>
            <a:br>
              <a:rPr lang="ru-RU" dirty="0">
                <a:solidFill>
                  <a:srgbClr val="000099"/>
                </a:solidFill>
              </a:rPr>
            </a:br>
            <a:r>
              <a:rPr lang="ru-RU" dirty="0"/>
              <a:t>алгебра (3 часа)</a:t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r>
              <a:rPr lang="ru-RU" sz="4000" dirty="0"/>
              <a:t>геометрия (2 часа)</a:t>
            </a:r>
            <a:br>
              <a:rPr lang="ru-RU" sz="4000" dirty="0"/>
            </a:br>
            <a:r>
              <a:rPr lang="ru-RU" sz="4000" dirty="0"/>
              <a:t/>
            </a:r>
            <a:br>
              <a:rPr lang="ru-RU" sz="4000" dirty="0"/>
            </a:br>
            <a:r>
              <a:rPr lang="ru-RU" sz="4000" dirty="0"/>
              <a:t>вероятность и статистика </a:t>
            </a:r>
            <a:br>
              <a:rPr lang="ru-RU" sz="4000" dirty="0"/>
            </a:br>
            <a:r>
              <a:rPr lang="ru-RU" sz="4000" dirty="0"/>
              <a:t>(1 час)</a:t>
            </a:r>
            <a:br>
              <a:rPr lang="ru-RU" sz="4000" dirty="0"/>
            </a:br>
            <a:r>
              <a:rPr lang="ru-RU" sz="4000" dirty="0"/>
              <a:t/>
            </a:r>
            <a:br>
              <a:rPr lang="ru-RU" sz="4000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1627928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52678" y="15661"/>
            <a:ext cx="5311610" cy="6834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7003020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3957" t="21128" r="4607" b="2140"/>
          <a:stretch/>
        </p:blipFill>
        <p:spPr>
          <a:xfrm>
            <a:off x="539552" y="1052736"/>
            <a:ext cx="8064896" cy="47525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88215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/>
          </p:cNvPicPr>
          <p:nvPr>
            <p:ph idx="1"/>
          </p:nvPr>
        </p:nvPicPr>
        <p:blipFill rotWithShape="1">
          <a:blip r:embed="rId2"/>
          <a:srcRect l="980" t="-4119" r="-980" b="8841"/>
          <a:stretch/>
        </p:blipFill>
        <p:spPr>
          <a:xfrm>
            <a:off x="539552" y="1946526"/>
            <a:ext cx="3168352" cy="4145049"/>
          </a:xfrm>
          <a:prstGeom prst="rect">
            <a:avLst/>
          </a:prstGeom>
        </p:spPr>
      </p:pic>
      <p:pic>
        <p:nvPicPr>
          <p:cNvPr id="6" name="Рисунок 5"/>
          <p:cNvPicPr/>
          <p:nvPr/>
        </p:nvPicPr>
        <p:blipFill rotWithShape="1">
          <a:blip r:embed="rId3"/>
          <a:srcRect l="-29" t="3126" r="17055" b="21088"/>
          <a:stretch/>
        </p:blipFill>
        <p:spPr>
          <a:xfrm>
            <a:off x="3635896" y="1392911"/>
            <a:ext cx="5508104" cy="2468138"/>
          </a:xfrm>
          <a:prstGeom prst="rect">
            <a:avLst/>
          </a:prstGeom>
        </p:spPr>
      </p:pic>
      <p:pic>
        <p:nvPicPr>
          <p:cNvPr id="7" name="Рисунок 6"/>
          <p:cNvPicPr/>
          <p:nvPr/>
        </p:nvPicPr>
        <p:blipFill rotWithShape="1">
          <a:blip r:embed="rId4"/>
          <a:srcRect r="4991" b="8251"/>
          <a:stretch/>
        </p:blipFill>
        <p:spPr>
          <a:xfrm>
            <a:off x="3635896" y="3868732"/>
            <a:ext cx="5400600" cy="2584604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64" t="37209" r="28377" b="54919"/>
          <a:stretch/>
        </p:blipFill>
        <p:spPr bwMode="auto">
          <a:xfrm>
            <a:off x="1043608" y="219918"/>
            <a:ext cx="7200800" cy="9375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05544064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xfrm>
            <a:off x="0" y="188640"/>
            <a:ext cx="9144000" cy="8662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u="sng" dirty="0">
                <a:solidFill>
                  <a:srgbClr val="000099"/>
                </a:solidFill>
              </a:rPr>
              <a:t>Структура РП </a:t>
            </a:r>
            <a:r>
              <a:rPr lang="ru-RU" sz="3200" u="sng" dirty="0">
                <a:solidFill>
                  <a:srgbClr val="000099"/>
                </a:solidFill>
              </a:rPr>
              <a:t>по</a:t>
            </a:r>
            <a:r>
              <a:rPr lang="ru-RU" sz="4800" u="sng" dirty="0">
                <a:solidFill>
                  <a:srgbClr val="000099"/>
                </a:solidFill>
              </a:rPr>
              <a:t> ФГОС 2021 </a:t>
            </a:r>
            <a:r>
              <a:rPr lang="ru-RU" sz="3200" u="sng" dirty="0">
                <a:solidFill>
                  <a:srgbClr val="000099"/>
                </a:solidFill>
              </a:rPr>
              <a:t>года</a:t>
            </a:r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1187624" y="1079243"/>
            <a:ext cx="7343054" cy="33843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120000"/>
              </a:lnSpc>
              <a:spcBef>
                <a:spcPts val="10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20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8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6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120000"/>
              </a:lnSpc>
              <a:spcBef>
                <a:spcPts val="500"/>
              </a:spcBef>
              <a:buClr>
                <a:schemeClr val="tx1"/>
              </a:buClr>
              <a:buFont typeface="Arial" panose="020B0604020202020204" pitchFamily="34" charset="0"/>
              <a:buChar char="•"/>
              <a:defRPr sz="1400" kern="1200" cap="all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>
              <a:buFont typeface="Wingdings" panose="05000000000000000000" pitchFamily="2" charset="2"/>
              <a:buChar char="q"/>
            </a:pPr>
            <a:r>
              <a:rPr lang="ru-RU" dirty="0"/>
              <a:t>  содержание</a:t>
            </a:r>
          </a:p>
          <a:p>
            <a:pPr marL="0" indent="0">
              <a:buNone/>
            </a:pPr>
            <a:endParaRPr lang="ru-RU" sz="1100" dirty="0"/>
          </a:p>
          <a:p>
            <a:pPr>
              <a:buFont typeface="Wingdings" panose="05000000000000000000" pitchFamily="2" charset="2"/>
              <a:buChar char="q"/>
            </a:pPr>
            <a:r>
              <a:rPr lang="ru-RU" dirty="0"/>
              <a:t>  планируемые результаты</a:t>
            </a:r>
          </a:p>
          <a:p>
            <a:pPr marL="0" indent="0">
              <a:buNone/>
            </a:pPr>
            <a:endParaRPr lang="ru-RU" sz="1050" dirty="0"/>
          </a:p>
          <a:p>
            <a:pPr>
              <a:buFont typeface="Wingdings" panose="05000000000000000000" pitchFamily="2" charset="2"/>
              <a:buChar char="q"/>
            </a:pPr>
            <a:r>
              <a:rPr lang="ru-RU" dirty="0"/>
              <a:t>  Тематическое планирование</a:t>
            </a:r>
          </a:p>
          <a:p>
            <a:pPr marL="0" indent="0">
              <a:buNone/>
            </a:pPr>
            <a:endParaRPr lang="ru-RU" sz="1100" dirty="0"/>
          </a:p>
          <a:p>
            <a:pPr>
              <a:buFont typeface="Wingdings" panose="05000000000000000000" pitchFamily="2" charset="2"/>
              <a:buChar char="q"/>
            </a:pPr>
            <a:r>
              <a:rPr lang="ru-RU" dirty="0"/>
              <a:t>  Календарный график</a:t>
            </a:r>
          </a:p>
        </p:txBody>
      </p:sp>
      <p:sp>
        <p:nvSpPr>
          <p:cNvPr id="11" name="Объект 2"/>
          <p:cNvSpPr>
            <a:spLocks noGrp="1"/>
          </p:cNvSpPr>
          <p:nvPr>
            <p:ph idx="1"/>
          </p:nvPr>
        </p:nvSpPr>
        <p:spPr>
          <a:xfrm>
            <a:off x="539552" y="4365104"/>
            <a:ext cx="7773339" cy="2088232"/>
          </a:xfrm>
        </p:spPr>
        <p:txBody>
          <a:bodyPr>
            <a:normAutofit/>
          </a:bodyPr>
          <a:lstStyle/>
          <a:p>
            <a:r>
              <a:rPr lang="ru-RU" sz="1800" dirty="0"/>
              <a:t>В тематическом планировании дополнительно нужно указать электронные образовательные ресурсы по каждой теме</a:t>
            </a:r>
          </a:p>
          <a:p>
            <a:endParaRPr lang="ru-RU" sz="1000" dirty="0"/>
          </a:p>
          <a:p>
            <a:r>
              <a:rPr lang="ru-RU" sz="1800" dirty="0"/>
              <a:t>А в рабочих программах учебных курсов внеурочной деятельности – форму проведения занятий </a:t>
            </a:r>
          </a:p>
        </p:txBody>
      </p:sp>
    </p:spTree>
    <p:extLst>
      <p:ext uri="{BB962C8B-B14F-4D97-AF65-F5344CB8AC3E}">
        <p14:creationId xmlns:p14="http://schemas.microsoft.com/office/powerpoint/2010/main" val="1624164435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 noGrp="1"/>
          </p:cNvSpPr>
          <p:nvPr>
            <p:ph type="title"/>
          </p:nvPr>
        </p:nvSpPr>
        <p:spPr>
          <a:xfrm>
            <a:off x="1619672" y="3933056"/>
            <a:ext cx="7524328" cy="8662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u="sng" dirty="0">
                <a:solidFill>
                  <a:srgbClr val="000099"/>
                </a:solidFill>
              </a:rPr>
              <a:t>тематическое планирование </a:t>
            </a:r>
            <a:endParaRPr lang="ru-RU" sz="2400" u="sng" dirty="0">
              <a:solidFill>
                <a:srgbClr val="000099"/>
              </a:solidFill>
            </a:endParaRPr>
          </a:p>
        </p:txBody>
      </p:sp>
      <p:graphicFrame>
        <p:nvGraphicFramePr>
          <p:cNvPr id="8" name="Таблица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59800117"/>
              </p:ext>
            </p:extLst>
          </p:nvPr>
        </p:nvGraphicFramePr>
        <p:xfrm>
          <a:off x="251520" y="1539525"/>
          <a:ext cx="8640960" cy="19467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0235">
                  <a:extLst>
                    <a:ext uri="{9D8B030D-6E8A-4147-A177-3AD203B41FA5}">
                      <a16:colId xmlns:a16="http://schemas.microsoft.com/office/drawing/2014/main" val="2960139402"/>
                    </a:ext>
                  </a:extLst>
                </a:gridCol>
                <a:gridCol w="1340468">
                  <a:extLst>
                    <a:ext uri="{9D8B030D-6E8A-4147-A177-3AD203B41FA5}">
                      <a16:colId xmlns:a16="http://schemas.microsoft.com/office/drawing/2014/main" val="3263140537"/>
                    </a:ext>
                  </a:extLst>
                </a:gridCol>
                <a:gridCol w="1191527">
                  <a:extLst>
                    <a:ext uri="{9D8B030D-6E8A-4147-A177-3AD203B41FA5}">
                      <a16:colId xmlns:a16="http://schemas.microsoft.com/office/drawing/2014/main" val="2708034582"/>
                    </a:ext>
                  </a:extLst>
                </a:gridCol>
                <a:gridCol w="1340468">
                  <a:extLst>
                    <a:ext uri="{9D8B030D-6E8A-4147-A177-3AD203B41FA5}">
                      <a16:colId xmlns:a16="http://schemas.microsoft.com/office/drawing/2014/main" val="1736269910"/>
                    </a:ext>
                  </a:extLst>
                </a:gridCol>
                <a:gridCol w="1265998">
                  <a:extLst>
                    <a:ext uri="{9D8B030D-6E8A-4147-A177-3AD203B41FA5}">
                      <a16:colId xmlns:a16="http://schemas.microsoft.com/office/drawing/2014/main" val="3218703576"/>
                    </a:ext>
                  </a:extLst>
                </a:gridCol>
                <a:gridCol w="2085172">
                  <a:extLst>
                    <a:ext uri="{9D8B030D-6E8A-4147-A177-3AD203B41FA5}">
                      <a16:colId xmlns:a16="http://schemas.microsoft.com/office/drawing/2014/main" val="1642988038"/>
                    </a:ext>
                  </a:extLst>
                </a:gridCol>
                <a:gridCol w="747092">
                  <a:extLst>
                    <a:ext uri="{9D8B030D-6E8A-4147-A177-3AD203B41FA5}">
                      <a16:colId xmlns:a16="http://schemas.microsoft.com/office/drawing/2014/main" val="1232925717"/>
                    </a:ext>
                  </a:extLst>
                </a:gridCol>
              </a:tblGrid>
              <a:tr h="1080120"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№ п/п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ТЕМА УРОКА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КОЛ-ВО ЧАСОВ</a:t>
                      </a:r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ru-RU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ДАТА ПРОВЕДЕНИЯ</a:t>
                      </a:r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endParaRPr lang="ru-RU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ВИДЫ ДЕЯТЕЛЬНОСТИ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800" b="1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ЦОР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87092482"/>
                  </a:ext>
                </a:extLst>
              </a:tr>
              <a:tr h="866592"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ПО </a:t>
                      </a:r>
                    </a:p>
                    <a:p>
                      <a:pPr algn="ctr"/>
                      <a:r>
                        <a:rPr lang="ru-RU" dirty="0"/>
                        <a:t>ПЛАНУ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ПО </a:t>
                      </a:r>
                    </a:p>
                    <a:p>
                      <a:pPr algn="ctr"/>
                      <a:r>
                        <a:rPr lang="ru-RU" dirty="0"/>
                        <a:t>ФАКТУ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29548463"/>
                  </a:ext>
                </a:extLst>
              </a:tr>
            </a:tbl>
          </a:graphicData>
        </a:graphic>
      </p:graphicFrame>
      <p:sp>
        <p:nvSpPr>
          <p:cNvPr id="10" name="Заголовок 1"/>
          <p:cNvSpPr txBox="1">
            <a:spLocks/>
          </p:cNvSpPr>
          <p:nvPr/>
        </p:nvSpPr>
        <p:spPr>
          <a:xfrm>
            <a:off x="-108520" y="459405"/>
            <a:ext cx="9144000" cy="86626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 cap="all" baseline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ru-RU" sz="4000" u="sng" dirty="0">
                <a:solidFill>
                  <a:srgbClr val="000099"/>
                </a:solidFill>
              </a:rPr>
              <a:t>Календарно-тематическое планирование </a:t>
            </a:r>
            <a:endParaRPr lang="ru-RU" sz="2400" u="sng" dirty="0">
              <a:solidFill>
                <a:srgbClr val="000099"/>
              </a:solidFill>
            </a:endParaRPr>
          </a:p>
        </p:txBody>
      </p:sp>
      <p:graphicFrame>
        <p:nvGraphicFramePr>
          <p:cNvPr id="11" name="Таблица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20382691"/>
              </p:ext>
            </p:extLst>
          </p:nvPr>
        </p:nvGraphicFramePr>
        <p:xfrm>
          <a:off x="251520" y="5013176"/>
          <a:ext cx="8640960" cy="12852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80320">
                  <a:extLst>
                    <a:ext uri="{9D8B030D-6E8A-4147-A177-3AD203B41FA5}">
                      <a16:colId xmlns:a16="http://schemas.microsoft.com/office/drawing/2014/main" val="3388252173"/>
                    </a:ext>
                  </a:extLst>
                </a:gridCol>
                <a:gridCol w="2880320">
                  <a:extLst>
                    <a:ext uri="{9D8B030D-6E8A-4147-A177-3AD203B41FA5}">
                      <a16:colId xmlns:a16="http://schemas.microsoft.com/office/drawing/2014/main" val="2588358573"/>
                    </a:ext>
                  </a:extLst>
                </a:gridCol>
                <a:gridCol w="2880320">
                  <a:extLst>
                    <a:ext uri="{9D8B030D-6E8A-4147-A177-3AD203B41FA5}">
                      <a16:colId xmlns:a16="http://schemas.microsoft.com/office/drawing/2014/main" val="15567512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tx1"/>
                          </a:solidFill>
                        </a:rPr>
                        <a:t>ТАМАТИЧЕСКИЕ</a:t>
                      </a:r>
                      <a:r>
                        <a:rPr lang="ru-RU" b="1" baseline="0" dirty="0">
                          <a:solidFill>
                            <a:schemeClr val="tx1"/>
                          </a:solidFill>
                        </a:rPr>
                        <a:t> БЛОКИ, ТЕМЫ</a:t>
                      </a:r>
                      <a:endParaRPr lang="ru-RU" b="1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tx1"/>
                          </a:solidFill>
                        </a:rPr>
                        <a:t>ОСНОВНОЕ СОДЕРЖАНИЕ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b="1" dirty="0">
                          <a:solidFill>
                            <a:schemeClr val="tx1"/>
                          </a:solidFill>
                        </a:rPr>
                        <a:t>ОСНОВНЫЕ ВИДЫ ДЕЯТЕЛЬНОСТИ ОБУЧАЮЩИХСЯ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172605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496192764"/>
                  </a:ext>
                </a:extLst>
              </a:tr>
            </a:tbl>
          </a:graphicData>
        </a:graphic>
      </p:graphicFrame>
      <p:pic>
        <p:nvPicPr>
          <p:cNvPr id="1026" name="Picture 2" descr="Какие документы нужны для захоронения и похорон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3225231"/>
            <a:ext cx="1697961" cy="180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2812471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7266" y="476672"/>
            <a:ext cx="7801404" cy="4249663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87624" y="4726335"/>
            <a:ext cx="6408712" cy="12392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38379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000" u="sng" dirty="0">
                <a:solidFill>
                  <a:srgbClr val="000099"/>
                </a:solidFill>
              </a:rPr>
              <a:t>Повторение. коррекция</a:t>
            </a:r>
            <a:br>
              <a:rPr lang="ru-RU" sz="4000" u="sng" dirty="0">
                <a:solidFill>
                  <a:srgbClr val="000099"/>
                </a:solidFill>
              </a:rPr>
            </a:br>
            <a:r>
              <a:rPr lang="ru-RU" sz="1800" u="sng" dirty="0">
                <a:solidFill>
                  <a:srgbClr val="000099"/>
                </a:solidFill>
              </a:rPr>
              <a:t> </a:t>
            </a:r>
            <a:r>
              <a:rPr lang="ru-RU" sz="4000" u="sng" dirty="0">
                <a:solidFill>
                  <a:srgbClr val="000099"/>
                </a:solidFill>
              </a:rPr>
              <a:t/>
            </a:r>
            <a:br>
              <a:rPr lang="ru-RU" sz="4000" u="sng" dirty="0">
                <a:solidFill>
                  <a:srgbClr val="000099"/>
                </a:solidFill>
              </a:rPr>
            </a:br>
            <a:r>
              <a:rPr lang="ru-RU" sz="4000" u="sng" dirty="0">
                <a:solidFill>
                  <a:srgbClr val="000099"/>
                </a:solidFill>
              </a:rPr>
              <a:t>5 и 6 классы</a:t>
            </a:r>
            <a:br>
              <a:rPr lang="ru-RU" sz="4000" u="sng" dirty="0">
                <a:solidFill>
                  <a:srgbClr val="000099"/>
                </a:solidFill>
              </a:rPr>
            </a:br>
            <a:endParaRPr lang="ru-RU" sz="4000" u="sng" dirty="0">
              <a:solidFill>
                <a:srgbClr val="000099"/>
              </a:solidFill>
            </a:endParaRPr>
          </a:p>
        </p:txBody>
      </p:sp>
      <p:pic>
        <p:nvPicPr>
          <p:cNvPr id="2052" name="Picture 4" descr="Какие документы чаще переводят в бюро переводов в Киеве, какие услуги  перевода популярны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2276872"/>
            <a:ext cx="6898462" cy="3775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6235203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/>
          <p:nvPr/>
        </p:nvPicPr>
        <p:blipFill rotWithShape="1">
          <a:blip r:embed="rId2"/>
          <a:srcRect l="2156" t="18077" r="1652" b="7125"/>
          <a:stretch/>
        </p:blipFill>
        <p:spPr>
          <a:xfrm>
            <a:off x="144787" y="836712"/>
            <a:ext cx="8856984" cy="51125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246485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686270" y="148028"/>
            <a:ext cx="7772400" cy="1071828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3563888" y="1471865"/>
            <a:ext cx="250716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hlinkClick r:id="rId3"/>
              </a:rPr>
              <a:t>https://fgosreestr.ru/oop</a:t>
            </a:r>
            <a:endParaRPr lang="ru-RU" dirty="0"/>
          </a:p>
          <a:p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/>
          <a:srcRect l="1890" t="31093" r="37631" b="35749"/>
          <a:stretch/>
        </p:blipFill>
        <p:spPr>
          <a:xfrm>
            <a:off x="1545902" y="2404783"/>
            <a:ext cx="6912768" cy="36004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5"/>
          <a:srcRect l="64546"/>
          <a:stretch/>
        </p:blipFill>
        <p:spPr>
          <a:xfrm>
            <a:off x="465835" y="5624320"/>
            <a:ext cx="4042296" cy="1057275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59632" y="3037712"/>
            <a:ext cx="2203155" cy="2448495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68144" y="3081621"/>
            <a:ext cx="2251112" cy="2360679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5"/>
          <a:srcRect l="1314" t="27487" r="47529" b="31648"/>
          <a:stretch/>
        </p:blipFill>
        <p:spPr>
          <a:xfrm>
            <a:off x="1940494" y="1934714"/>
            <a:ext cx="5832648" cy="43204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/>
          <a:srcRect l="64889"/>
          <a:stretch/>
        </p:blipFill>
        <p:spPr>
          <a:xfrm>
            <a:off x="4644008" y="5595745"/>
            <a:ext cx="4013176" cy="1085850"/>
          </a:xfrm>
          <a:prstGeom prst="rect">
            <a:avLst/>
          </a:prstGeom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32090" y="5038532"/>
            <a:ext cx="666750" cy="44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0521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65180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9381" t="5405" r="5796"/>
          <a:stretch/>
        </p:blipFill>
        <p:spPr>
          <a:xfrm>
            <a:off x="611560" y="38756"/>
            <a:ext cx="8230744" cy="68133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51160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Объект 3"/>
          <p:cNvPicPr>
            <a:picLocks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04664"/>
            <a:ext cx="9143999" cy="6277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4975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499539" y="576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200" u="sng" dirty="0">
                <a:solidFill>
                  <a:srgbClr val="000099"/>
                </a:solidFill>
              </a:rPr>
              <a:t>ИННОВАЦИИ ФГОС ООО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9539" y="980728"/>
            <a:ext cx="8679129" cy="5733256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700" dirty="0"/>
              <a:t>Пункт 20:  Организация образовательной деятельности может быть основана </a:t>
            </a:r>
          </a:p>
          <a:p>
            <a:pPr marL="0" indent="0">
              <a:buNone/>
            </a:pPr>
            <a:r>
              <a:rPr lang="ru-RU" sz="2700" b="1" dirty="0"/>
              <a:t>на делении обучающихся на группы </a:t>
            </a:r>
          </a:p>
          <a:p>
            <a:pPr marL="0" indent="0">
              <a:buNone/>
            </a:pPr>
            <a:r>
              <a:rPr lang="ru-RU" sz="2700" dirty="0"/>
              <a:t>и различное построение учебного процесса в выделенных группах с учетом их успеваемости, образовательных потребностей и интересов, психического и физического здоровья, пола, общественных и профессиональных целей, в том числе </a:t>
            </a:r>
            <a:r>
              <a:rPr lang="ru-RU" sz="2700" b="1" dirty="0"/>
              <a:t>обеспечивающей углубленное изучение </a:t>
            </a:r>
            <a:r>
              <a:rPr lang="ru-RU" sz="2700" dirty="0"/>
              <a:t>отдельных предметных областей, учебных предметов (дифференциация обучения).</a:t>
            </a:r>
          </a:p>
        </p:txBody>
      </p:sp>
    </p:spTree>
    <p:extLst>
      <p:ext uri="{BB962C8B-B14F-4D97-AF65-F5344CB8AC3E}">
        <p14:creationId xmlns:p14="http://schemas.microsoft.com/office/powerpoint/2010/main" val="72170406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927" r="3404" b="7276"/>
          <a:stretch/>
        </p:blipFill>
        <p:spPr>
          <a:xfrm>
            <a:off x="251520" y="245543"/>
            <a:ext cx="8568952" cy="6409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929806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 txBox="1">
            <a:spLocks noGrp="1"/>
          </p:cNvSpPr>
          <p:nvPr>
            <p:ph type="title"/>
          </p:nvPr>
        </p:nvSpPr>
        <p:spPr>
          <a:xfrm>
            <a:off x="685332" y="188641"/>
            <a:ext cx="7773338" cy="9361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u="sng" dirty="0">
                <a:solidFill>
                  <a:srgbClr val="000099"/>
                </a:solidFill>
              </a:rPr>
              <a:t>Изменения в ФГОС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5517" y="1988840"/>
            <a:ext cx="8712968" cy="4824536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b="1" dirty="0"/>
              <a:t>Закрепление «Функциональной грамотности» как результата освоения ООП.</a:t>
            </a:r>
          </a:p>
          <a:p>
            <a:pPr marL="0" indent="0" algn="ctr">
              <a:buNone/>
            </a:pPr>
            <a:r>
              <a:rPr lang="ru-RU" b="1" dirty="0"/>
              <a:t>Предусмотрено обязательное изучение финансовой грамотности. </a:t>
            </a:r>
          </a:p>
          <a:p>
            <a:pPr marL="0" indent="0">
              <a:buNone/>
            </a:pPr>
            <a:endParaRPr lang="ru-RU" sz="1600" dirty="0"/>
          </a:p>
          <a:p>
            <a:pPr marL="0" indent="0" algn="ctr">
              <a:buNone/>
            </a:pPr>
            <a:r>
              <a:rPr lang="ru-RU" dirty="0"/>
              <a:t>  Школьники должны овладеть компетенциями, которые помогут им в дальнейшем </a:t>
            </a:r>
          </a:p>
          <a:p>
            <a:pPr marL="0" indent="0" algn="ctr">
              <a:buNone/>
            </a:pPr>
            <a:r>
              <a:rPr lang="ru-RU" dirty="0"/>
              <a:t>получить образование </a:t>
            </a:r>
          </a:p>
          <a:p>
            <a:pPr marL="0" indent="0" algn="ctr">
              <a:buNone/>
            </a:pPr>
            <a:r>
              <a:rPr lang="ru-RU" dirty="0"/>
              <a:t>и ориентироваться в мире профессий.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0285779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9512" y="1268760"/>
            <a:ext cx="8712968" cy="460851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b="1" dirty="0"/>
              <a:t>Способность человека мыслить математически, </a:t>
            </a:r>
          </a:p>
          <a:p>
            <a:pPr marL="0" indent="0" algn="ctr">
              <a:buNone/>
            </a:pPr>
            <a:r>
              <a:rPr lang="ru-RU" b="1" dirty="0"/>
              <a:t>формулировать, применять и интерпретировать математику </a:t>
            </a:r>
          </a:p>
          <a:p>
            <a:pPr marL="0" indent="0" algn="ctr">
              <a:buNone/>
            </a:pPr>
            <a:r>
              <a:rPr lang="ru-RU" b="1" dirty="0"/>
              <a:t>для решения задач </a:t>
            </a:r>
          </a:p>
          <a:p>
            <a:pPr marL="0" indent="0" algn="ctr">
              <a:buNone/>
            </a:pPr>
            <a:r>
              <a:rPr lang="ru-RU" b="1" dirty="0"/>
              <a:t>в разнообразных практических контекстах. </a:t>
            </a:r>
          </a:p>
          <a:p>
            <a:pPr marL="0" indent="0">
              <a:buNone/>
            </a:pPr>
            <a:endParaRPr lang="ru-RU" sz="1000" dirty="0"/>
          </a:p>
          <a:p>
            <a:pPr marL="0" indent="0" algn="ctr">
              <a:buNone/>
            </a:pPr>
            <a:r>
              <a:rPr lang="ru-RU" dirty="0"/>
              <a:t>  Помогает понять роль математики в мире, высказывать хорошо       </a:t>
            </a:r>
          </a:p>
          <a:p>
            <a:pPr marL="0" indent="0" algn="ctr">
              <a:buNone/>
            </a:pPr>
            <a:r>
              <a:rPr lang="ru-RU" dirty="0"/>
              <a:t>    обоснованные суждения и принимать решения, которые должны   </a:t>
            </a:r>
          </a:p>
          <a:p>
            <a:pPr marL="0" indent="0" algn="ctr">
              <a:buNone/>
            </a:pPr>
            <a:r>
              <a:rPr lang="ru-RU" dirty="0"/>
              <a:t>    принимать конструктивные, активные и размышляющие </a:t>
            </a:r>
          </a:p>
          <a:p>
            <a:pPr marL="0" indent="0" algn="ctr">
              <a:buNone/>
            </a:pPr>
            <a:r>
              <a:rPr lang="ru-RU" dirty="0"/>
              <a:t>граждане в 21 веке.</a:t>
            </a:r>
            <a:endParaRPr lang="ru-RU" b="1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925920" y="0"/>
            <a:ext cx="7992888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4800" u="sng" dirty="0">
                <a:solidFill>
                  <a:srgbClr val="000099"/>
                </a:solidFill>
              </a:rPr>
              <a:t>Математическая грамотность</a:t>
            </a:r>
          </a:p>
        </p:txBody>
      </p:sp>
    </p:spTree>
    <p:extLst>
      <p:ext uri="{BB962C8B-B14F-4D97-AF65-F5344CB8AC3E}">
        <p14:creationId xmlns:p14="http://schemas.microsoft.com/office/powerpoint/2010/main" val="1922443088"/>
      </p:ext>
    </p:extLst>
  </p:cSld>
  <p:clrMapOvr>
    <a:masterClrMapping/>
  </p:clrMapOvr>
</p:sld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355071"/>
      </a:dk2>
      <a:lt2>
        <a:srgbClr val="AABED7"/>
      </a:lt2>
      <a:accent1>
        <a:srgbClr val="2FA3EE"/>
      </a:accent1>
      <a:accent2>
        <a:srgbClr val="4BCAAD"/>
      </a:accent2>
      <a:accent3>
        <a:srgbClr val="86C157"/>
      </a:accent3>
      <a:accent4>
        <a:srgbClr val="D99C3F"/>
      </a:accent4>
      <a:accent5>
        <a:srgbClr val="CE6633"/>
      </a:accent5>
      <a:accent6>
        <a:srgbClr val="A35DD1"/>
      </a:accent6>
      <a:hlink>
        <a:srgbClr val="56BCFE"/>
      </a:hlink>
      <a:folHlink>
        <a:srgbClr val="97C5E3"/>
      </a:folHlink>
    </a:clrScheme>
    <a:fontScheme name="Капля">
      <a:maj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84000"/>
                <a:shade val="100000"/>
                <a:hueMod val="130000"/>
                <a:satMod val="150000"/>
                <a:lumMod val="112000"/>
              </a:schemeClr>
            </a:gs>
            <a:gs pos="100000">
              <a:schemeClr val="phClr">
                <a:shade val="92000"/>
                <a:satMod val="140000"/>
                <a:lumMod val="11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A633B6A3-9E7F-4C10-9C98-2517A3134361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2338</TotalTime>
  <Words>487</Words>
  <Application>Microsoft Office PowerPoint</Application>
  <PresentationFormat>Экран (4:3)</PresentationFormat>
  <Paragraphs>89</Paragraphs>
  <Slides>29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29</vt:i4>
      </vt:variant>
    </vt:vector>
  </HeadingPairs>
  <TitlesOfParts>
    <vt:vector size="34" baseType="lpstr">
      <vt:lpstr>Arial</vt:lpstr>
      <vt:lpstr>Calibri</vt:lpstr>
      <vt:lpstr>Tw Cen MT</vt:lpstr>
      <vt:lpstr>Wingdings</vt:lpstr>
      <vt:lpstr>Капля</vt:lpstr>
      <vt:lpstr>ИННОВАЦИИ ФГОС ООО («Математика»)</vt:lpstr>
      <vt:lpstr>Изменения в ФГОС</vt:lpstr>
      <vt:lpstr>Презентация PowerPoint</vt:lpstr>
      <vt:lpstr>Презентация PowerPoint</vt:lpstr>
      <vt:lpstr>Презентация PowerPoint</vt:lpstr>
      <vt:lpstr>ИННОВАЦИИ ФГОС ООО</vt:lpstr>
      <vt:lpstr>Презентация PowerPoint</vt:lpstr>
      <vt:lpstr>Изменения в ФГОС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Практические работы</vt:lpstr>
      <vt:lpstr>ИННОВАЦИИ ФГОС ООО («Математика»)</vt:lpstr>
      <vt:lpstr>Презентация PowerPoint</vt:lpstr>
      <vt:lpstr>2002 год  появление первых пособий                 по теории вероятностей и статистике 2004 год  во ФГОС впервые включена                  теория вероятностей и статистика 2012 год  в ОГЭ и ЕГЭ впервые включена                  задача по  вероятности 2015 год   ФЕДеральные программы     2021 год         планируемые результаты </vt:lpstr>
      <vt:lpstr>5-6 классы Математика (5 часов)  7-9 классы  алгебра (3 часа)  геометрия (2 часа)  вероятность и статистика  (1 час)  </vt:lpstr>
      <vt:lpstr>Презентация PowerPoint</vt:lpstr>
      <vt:lpstr>Презентация PowerPoint</vt:lpstr>
      <vt:lpstr>Презентация PowerPoint</vt:lpstr>
      <vt:lpstr>Структура РП по ФГОС 2021 года</vt:lpstr>
      <vt:lpstr>тематическое планирование </vt:lpstr>
      <vt:lpstr>Презентация PowerPoint</vt:lpstr>
      <vt:lpstr>Повторение. коррекция   5 и 6 классы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Лена</dc:creator>
  <cp:lastModifiedBy>Гость2</cp:lastModifiedBy>
  <cp:revision>182</cp:revision>
  <cp:lastPrinted>2022-06-08T09:50:11Z</cp:lastPrinted>
  <dcterms:created xsi:type="dcterms:W3CDTF">2016-08-25T18:17:00Z</dcterms:created>
  <dcterms:modified xsi:type="dcterms:W3CDTF">2022-08-31T07:29:17Z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0C4DDCB8CD0D4E3C81CCD38FFA9AA7AC</vt:lpwstr>
  </property>
  <property fmtid="{D5CDD505-2E9C-101B-9397-08002B2CF9AE}" pid="3" name="KSOProductBuildVer">
    <vt:lpwstr>1049-11.2.0.10296</vt:lpwstr>
  </property>
</Properties>
</file>