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6" r:id="rId4"/>
    <p:sldId id="269" r:id="rId5"/>
    <p:sldId id="270" r:id="rId6"/>
    <p:sldId id="257" r:id="rId7"/>
    <p:sldId id="258" r:id="rId8"/>
    <p:sldId id="263" r:id="rId9"/>
    <p:sldId id="267" r:id="rId10"/>
    <p:sldId id="260" r:id="rId11"/>
    <p:sldId id="265" r:id="rId12"/>
    <p:sldId id="25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8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7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6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9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74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7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84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3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366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9379B-AC00-4DEA-AD6C-422CC398CB22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F6BB5-6036-4C81-8D8F-FE8FD65DA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0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0.png"/><Relationship Id="rId7" Type="http://schemas.openxmlformats.org/officeDocument/2006/relationships/image" Target="../media/image20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10" Type="http://schemas.openxmlformats.org/officeDocument/2006/relationships/image" Target="../media/image23.png"/><Relationship Id="rId4" Type="http://schemas.openxmlformats.org/officeDocument/2006/relationships/image" Target="../media/image170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4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210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10.png"/><Relationship Id="rId4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0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png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2799" y="3916363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 задание № 9 в профильном ЕГЭ по математике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Хорда 3"/>
          <p:cNvSpPr/>
          <p:nvPr/>
        </p:nvSpPr>
        <p:spPr>
          <a:xfrm rot="15147950">
            <a:off x="-2533262" y="-3926025"/>
            <a:ext cx="8114523" cy="6922583"/>
          </a:xfrm>
          <a:prstGeom prst="chor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5067" y="38971"/>
            <a:ext cx="3522133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endParaRPr lang="ru-RU" sz="12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8267" y="1885334"/>
            <a:ext cx="3318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741" y="224286"/>
            <a:ext cx="5553075" cy="433387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493" y="90712"/>
                <a:ext cx="6886892" cy="1294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𝑘𝑥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ru-RU" sz="3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</a:t>
                </a:r>
                <a:r>
                  <a:rPr lang="en-US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3" y="90712"/>
                <a:ext cx="6886892" cy="1294072"/>
              </a:xfrm>
              <a:prstGeom prst="rect">
                <a:avLst/>
              </a:prstGeom>
              <a:blipFill>
                <a:blip r:embed="rId3"/>
                <a:stretch>
                  <a:fillRect l="-2212" t="-6604" b="-5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-937677" y="1328633"/>
                <a:ext cx="5305246" cy="943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ru-RU" sz="3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37677" y="1328633"/>
                <a:ext cx="5305246" cy="9439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416548" y="2329990"/>
                <a:ext cx="340743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=4,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16548" y="2329990"/>
                <a:ext cx="3407434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282067" y="2727460"/>
            <a:ext cx="53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330904" y="2380886"/>
            <a:ext cx="53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677509" y="2597533"/>
            <a:ext cx="2867499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8543960" y="1518249"/>
            <a:ext cx="0" cy="1930713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3240" y="2924331"/>
                <a:ext cx="2225616" cy="751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 smtClean="0"/>
                  <a:t>      </a:t>
                </a:r>
                <a:r>
                  <a:rPr lang="ru-RU" dirty="0" smtClean="0"/>
                  <a:t>               </a:t>
                </a:r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0" y="2924331"/>
                <a:ext cx="2225616" cy="7512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02512" y="2912126"/>
                <a:ext cx="3847381" cy="1244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(5;1)       </a:t>
                </a: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1=</m:t>
                    </m:r>
                    <m:f>
                      <m:fPr>
                        <m:ctrlPr>
                          <a:rPr lang="ru-RU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512" y="2912126"/>
                <a:ext cx="3847381" cy="1244187"/>
              </a:xfrm>
              <a:prstGeom prst="rect">
                <a:avLst/>
              </a:prstGeom>
              <a:blipFill>
                <a:blip r:embed="rId7"/>
                <a:stretch>
                  <a:fillRect l="-4120" t="-2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-402839" y="3592070"/>
                <a:ext cx="4235570" cy="13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sz="3200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2839" y="3592070"/>
                <a:ext cx="4235570" cy="1312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361" y="4663894"/>
                <a:ext cx="3321170" cy="1035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5+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+4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1" y="4663894"/>
                <a:ext cx="3321170" cy="103573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-402839" y="5778417"/>
                <a:ext cx="3585954" cy="102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+9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2839" y="5778417"/>
                <a:ext cx="3585954" cy="102573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252823" y="5998894"/>
            <a:ext cx="3148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9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58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23517" y="-184666"/>
            <a:ext cx="344966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5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58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AutoShape 2" descr="f(x)=ax плюс |bx плюс c| плюс d,"/>
          <p:cNvSpPr>
            <a:spLocks noChangeAspect="1" noChangeArrowheads="1"/>
          </p:cNvSpPr>
          <p:nvPr/>
        </p:nvSpPr>
        <p:spPr bwMode="auto">
          <a:xfrm>
            <a:off x="275748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3" descr="ax плюс d=0."/>
          <p:cNvSpPr>
            <a:spLocks noChangeAspect="1" noChangeArrowheads="1"/>
          </p:cNvSpPr>
          <p:nvPr/>
        </p:nvSpPr>
        <p:spPr bwMode="auto">
          <a:xfrm>
            <a:off x="59848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 descr="f(x)=ax плюс |bx плюс c| плюс d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5575" y="396815"/>
                <a:ext cx="8117457" cy="2067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altLang="ru-RU" sz="3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вида 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altLang="ru-RU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ru-RU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  <m:r>
                      <a:rPr lang="ru-RU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и </m:t>
                    </m:r>
                    <m:r>
                      <m:rPr>
                        <m:sty m:val="p"/>
                      </m:rPr>
                      <a:rPr lang="en-US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q</m:t>
                    </m:r>
                    <m:d>
                      <m:dPr>
                        <m:ctrlP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ru-RU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e>
                    </m:d>
                    <m:r>
                      <a:rPr lang="en-US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kx</m:t>
                    </m:r>
                    <m:r>
                      <a:rPr lang="en-US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b</m:t>
                    </m:r>
                    <m:r>
                      <a:rPr lang="en-US" altLang="ru-RU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ru-RU" altLang="ru-RU" sz="32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которые</m:t>
                    </m:r>
                    <m:r>
                      <a:rPr lang="en-US" altLang="ru-RU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ru-RU" sz="3200" b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altLang="ru-RU" sz="3200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пересекаются в точке А.</a:t>
                </a:r>
                <a:endParaRPr lang="en-US" altLang="ru-RU" sz="3200" dirty="0" smtClean="0">
                  <a:solidFill>
                    <a:srgbClr val="000000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alt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Найдите абсциссу точки А.</m:t>
                    </m:r>
                  </m:oMath>
                </a14:m>
                <a:r>
                  <a:rPr lang="ru-RU" altLang="ru-RU" sz="32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5" y="396815"/>
                <a:ext cx="8117457" cy="2067682"/>
              </a:xfrm>
              <a:prstGeom prst="rect">
                <a:avLst/>
              </a:prstGeom>
              <a:blipFill>
                <a:blip r:embed="rId3"/>
                <a:stretch>
                  <a:fillRect l="-1953" t="-41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3198" y="2320088"/>
                <a:ext cx="7894271" cy="631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(4;3)   </a:t>
                </a:r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3=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en-US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=1,5  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1,5</m:t>
                    </m:r>
                    <m:rad>
                      <m:radPr>
                        <m:degHide m:val="on"/>
                        <m:ctrlP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ru-RU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98" y="2320088"/>
                <a:ext cx="7894271" cy="631904"/>
              </a:xfrm>
              <a:prstGeom prst="rect">
                <a:avLst/>
              </a:prstGeom>
              <a:blipFill>
                <a:blip r:embed="rId4"/>
                <a:stretch>
                  <a:fillRect l="-2008" t="-3883" b="-330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9054513" y="1834493"/>
            <a:ext cx="58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7" name="Блок-схема: узел 16"/>
          <p:cNvSpPr/>
          <p:nvPr/>
        </p:nvSpPr>
        <p:spPr>
          <a:xfrm>
            <a:off x="10267503" y="1958471"/>
            <a:ext cx="117608" cy="128954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3198" y="2774387"/>
                <a:ext cx="5289794" cy="788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𝑡𝑔</m:t>
                    </m:r>
                    <m:r>
                      <m:rPr>
                        <m:sty m:val="p"/>
                      </m:rPr>
                      <a:rPr lang="el-GR" sz="3200" b="0" i="1" smtClean="0">
                        <a:latin typeface="Cambria Math" panose="02040503050406030204" pitchFamily="18" charset="0"/>
                      </a:rPr>
                      <m:t>α</m:t>
                    </m:r>
                  </m:oMath>
                </a14:m>
                <a:r>
                  <a:rPr lang="en-US" sz="3200" dirty="0" smtClean="0"/>
                  <a:t>         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3200" b="0" i="1" dirty="0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32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98" y="2774387"/>
                <a:ext cx="5289794" cy="7887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-1963371" y="3399785"/>
                <a:ext cx="536960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63371" y="3399785"/>
                <a:ext cx="5369602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80282" y="3830491"/>
                <a:ext cx="2816220" cy="697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3200" dirty="0" smtClean="0"/>
                  <a:t>3</a:t>
                </a:r>
                <a:endParaRPr lang="ru-RU" sz="32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82" y="3830491"/>
                <a:ext cx="2816220" cy="697883"/>
              </a:xfrm>
              <a:prstGeom prst="rect">
                <a:avLst/>
              </a:prstGeom>
              <a:blipFill>
                <a:blip r:embed="rId7"/>
                <a:stretch>
                  <a:fillRect t="-2609" r="-7792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854" y="225272"/>
            <a:ext cx="4286250" cy="3133725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9885541" y="2203825"/>
            <a:ext cx="980153" cy="0"/>
          </a:xfrm>
          <a:prstGeom prst="line">
            <a:avLst/>
          </a:prstGeom>
          <a:ln w="12700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9911917" y="1915175"/>
            <a:ext cx="0" cy="309332"/>
          </a:xfrm>
          <a:prstGeom prst="line">
            <a:avLst/>
          </a:prstGeom>
          <a:ln w="12700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94525" y="1545843"/>
            <a:ext cx="58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9" name="Блок-схема: узел 18"/>
          <p:cNvSpPr/>
          <p:nvPr/>
        </p:nvSpPr>
        <p:spPr>
          <a:xfrm>
            <a:off x="9003726" y="1579296"/>
            <a:ext cx="117608" cy="128954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0028614" y="2463765"/>
            <a:ext cx="58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0094941" y="1937865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endParaRPr lang="ru-RU" dirty="0"/>
          </a:p>
        </p:txBody>
      </p:sp>
      <p:sp>
        <p:nvSpPr>
          <p:cNvPr id="26" name="Дуга 25"/>
          <p:cNvSpPr/>
          <p:nvPr/>
        </p:nvSpPr>
        <p:spPr>
          <a:xfrm rot="14269387">
            <a:off x="10332080" y="2043793"/>
            <a:ext cx="205017" cy="265819"/>
          </a:xfrm>
          <a:prstGeom prst="arc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5777" y="4432353"/>
                <a:ext cx="3469218" cy="15099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1,5</m:t>
                      </m:r>
                      <m:rad>
                        <m:radPr>
                          <m:degHide m:val="on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+3</m:t>
                      </m:r>
                    </m:oMath>
                  </m:oMathPara>
                </a14:m>
                <a:endParaRPr lang="en-US" sz="32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=2,25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" y="4432353"/>
                <a:ext cx="3469218" cy="15099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307975" y="5942318"/>
            <a:ext cx="3148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2,25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31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28" grpId="0"/>
      <p:bldP spid="29" grpId="0"/>
      <p:bldP spid="31" grpId="0"/>
      <p:bldP spid="19" grpId="0" animBg="1"/>
      <p:bldP spid="27" grpId="0"/>
      <p:bldP spid="26" grpId="0" animBg="1"/>
      <p:bldP spid="21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6210" y="202537"/>
            <a:ext cx="6271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06996" y="141833"/>
                <a:ext cx="7149025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графики функций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=4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−7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ru-RU" sz="3200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</a:p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ru-RU" sz="3200" dirty="0" smtClean="0"/>
                  <a:t>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которые пересекаются в точках А и В. 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ординату точки В.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96" y="141833"/>
                <a:ext cx="7149025" cy="2554545"/>
              </a:xfrm>
              <a:prstGeom prst="rect">
                <a:avLst/>
              </a:prstGeom>
              <a:blipFill>
                <a:blip r:embed="rId2"/>
                <a:stretch>
                  <a:fillRect l="-2217" t="-3341" b="-66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24" y="202537"/>
            <a:ext cx="4410075" cy="4600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0" y="2757082"/>
                <a:ext cx="597619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=−2     9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+7=−2</m:t>
                      </m:r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57082"/>
                <a:ext cx="597619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0" y="3402561"/>
                <a:ext cx="55867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=3     16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+7=3</m:t>
                      </m:r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02561"/>
                <a:ext cx="5586723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06996" y="4081350"/>
                <a:ext cx="2818207" cy="10985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=−3</m:t>
                              </m:r>
                            </m:e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=−1</m:t>
                              </m:r>
                            </m:e>
                          </m:eqArr>
                        </m:e>
                      </m:d>
                      <m:r>
                        <a:rPr lang="ru-RU" sz="3200" b="0" i="0" smtClean="0">
                          <a:latin typeface="Cambria Math" panose="02040503050406030204" pitchFamily="18" charset="0"/>
                        </a:rPr>
                        <m:t>; 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96" y="4081350"/>
                <a:ext cx="2818207" cy="10985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307502" y="4081350"/>
                <a:ext cx="3031067" cy="1190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=2</m:t>
                              </m:r>
                            </m:e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=−9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502" y="4081350"/>
                <a:ext cx="3031067" cy="11908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-69315" y="5179856"/>
                <a:ext cx="44860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−9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315" y="5179856"/>
                <a:ext cx="4486057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8728360" y="3232168"/>
            <a:ext cx="1083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939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24" y="202537"/>
            <a:ext cx="4410075" cy="4600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7129" y="440535"/>
                <a:ext cx="596053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 panose="02040503050406030204" pitchFamily="18" charset="0"/>
                      </a:rPr>
                      <m:t>−7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sz="3200" dirty="0" smtClean="0"/>
                  <a:t> =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 panose="02040503050406030204" pitchFamily="18" charset="0"/>
                      </a:rPr>
                      <m:t>−9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ru-RU" sz="32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29" y="440535"/>
                <a:ext cx="5960533" cy="861774"/>
              </a:xfrm>
              <a:prstGeom prst="rect">
                <a:avLst/>
              </a:prstGeom>
              <a:blipFill>
                <a:blip r:embed="rId3"/>
                <a:stretch>
                  <a:fillRect t="-8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724533" y="1048309"/>
                <a:ext cx="3958604" cy="1188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=−2</m:t>
                              </m:r>
                            </m:e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24533" y="1048309"/>
                <a:ext cx="3958604" cy="11882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152596" y="2482581"/>
                <a:ext cx="338666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=33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2596" y="2482581"/>
                <a:ext cx="3386667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728360" y="3232168"/>
            <a:ext cx="1083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7129" y="3243586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33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7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412750"/>
            <a:ext cx="101430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2022 году в вариантах ЕГЭ </a:t>
            </a: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профильного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 добавлено задание 9,   проверяющее умение выполнять действия с функциями. </a:t>
            </a:r>
            <a:endParaRPr lang="ru-RU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1"/>
          <a:stretch/>
        </p:blipFill>
        <p:spPr>
          <a:xfrm>
            <a:off x="838200" y="2539470"/>
            <a:ext cx="2876550" cy="29130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29" y="2238375"/>
            <a:ext cx="2886075" cy="2076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670" y="3276600"/>
            <a:ext cx="298132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6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формулировки задания № 9.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133" y="2079625"/>
            <a:ext cx="10515600" cy="43513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функции в некоторой точке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 заданному значению функции найти значение аргумента.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графику функции определить неизвестные параметры в ее формуле.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Найти координаты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 пересечения графиков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14284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13279" y="27582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подходы к решению задач на </a:t>
            </a:r>
            <a:b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выполнять действия с </a:t>
            </a:r>
            <a:b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функциями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333" y="1770724"/>
            <a:ext cx="11700934" cy="435133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общему виду функции, заданной графически или аналитически, определять название функции.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особенности расположения графика функции в системе координат: сдвиги, растяжения, сжатия, роль ключевых коэффициентов в расположении графика функции, характерные особенности графика функции.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находить координаты «точек-подсказок» и переводить координаты точки в функциональную запись.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решать уравнения и системы уравнений.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img-fotki.yandex.ru/get/6833/16969765.241/0_91751_9daea264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922" y="20608"/>
            <a:ext cx="2624345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лилиния 7"/>
          <p:cNvSpPr/>
          <p:nvPr/>
        </p:nvSpPr>
        <p:spPr>
          <a:xfrm>
            <a:off x="10735733" y="389467"/>
            <a:ext cx="406400" cy="406400"/>
          </a:xfrm>
          <a:custGeom>
            <a:avLst/>
            <a:gdLst>
              <a:gd name="connsiteX0" fmla="*/ 0 w 406400"/>
              <a:gd name="connsiteY0" fmla="*/ 0 h 406400"/>
              <a:gd name="connsiteX1" fmla="*/ 84667 w 406400"/>
              <a:gd name="connsiteY1" fmla="*/ 304800 h 406400"/>
              <a:gd name="connsiteX2" fmla="*/ 406400 w 40640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400" h="406400">
                <a:moveTo>
                  <a:pt x="0" y="0"/>
                </a:moveTo>
                <a:cubicBezTo>
                  <a:pt x="8467" y="118533"/>
                  <a:pt x="16934" y="237067"/>
                  <a:pt x="84667" y="304800"/>
                </a:cubicBezTo>
                <a:cubicBezTo>
                  <a:pt x="152400" y="372533"/>
                  <a:pt x="279400" y="389466"/>
                  <a:pt x="406400" y="4064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9973733" y="1032933"/>
            <a:ext cx="466800" cy="355600"/>
          </a:xfrm>
          <a:custGeom>
            <a:avLst/>
            <a:gdLst>
              <a:gd name="connsiteX0" fmla="*/ 0 w 466800"/>
              <a:gd name="connsiteY0" fmla="*/ 0 h 355600"/>
              <a:gd name="connsiteX1" fmla="*/ 406400 w 466800"/>
              <a:gd name="connsiteY1" fmla="*/ 135467 h 355600"/>
              <a:gd name="connsiteX2" fmla="*/ 457200 w 466800"/>
              <a:gd name="connsiteY2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6800" h="355600">
                <a:moveTo>
                  <a:pt x="0" y="0"/>
                </a:moveTo>
                <a:cubicBezTo>
                  <a:pt x="165100" y="38100"/>
                  <a:pt x="330200" y="76200"/>
                  <a:pt x="406400" y="135467"/>
                </a:cubicBezTo>
                <a:cubicBezTo>
                  <a:pt x="482600" y="194734"/>
                  <a:pt x="469900" y="275167"/>
                  <a:pt x="457200" y="35560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0102321" y="592667"/>
            <a:ext cx="1039812" cy="7281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0583333" y="275827"/>
            <a:ext cx="38894" cy="11127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9906001" y="897465"/>
            <a:ext cx="1422400" cy="363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7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466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задания на умение выполнять действия с функциями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64231"/>
            <a:ext cx="12225867" cy="435133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ключевые коэффициенты по данному графику (если возможно).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координаты «точек-подсказок» (точки специально выделен на графике функции).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Перевести знание координат точек на функциональный язык.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уравнение или систему уравнений.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Решив систему уравнений, найти неизвестные коэффициенты.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аналитическую формулу функции.</a:t>
            </a:r>
          </a:p>
          <a:p>
            <a:pPr marL="514350" indent="-514350">
              <a:buAutoNum type="arabicPeriod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 задачи. 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 descr="0_14ab9a_f1a651a5_orig.png (802×10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145151" y="5221968"/>
            <a:ext cx="1456267" cy="181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5280" y="189162"/>
                <a:ext cx="6949440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 график функции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e>
                    </m:d>
                    <m:r>
                      <a:rPr lang="ru-RU" sz="3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b="0" dirty="0" smtClean="0"/>
              </a:p>
              <a:p>
                <a:endParaRPr lang="en-US" b="0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" y="189162"/>
                <a:ext cx="6949440" cy="2400657"/>
              </a:xfrm>
              <a:prstGeom prst="rect">
                <a:avLst/>
              </a:prstGeom>
              <a:blipFill>
                <a:blip r:embed="rId3"/>
                <a:stretch>
                  <a:fillRect l="-2193" t="-35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472440" y="1781642"/>
                <a:ext cx="5791200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sSup>
                        <m:sSup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2440" y="1781642"/>
                <a:ext cx="5791200" cy="5959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650720" y="3272317"/>
                <a:ext cx="5791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=1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−2)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50720" y="3272317"/>
                <a:ext cx="57912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0766" y="3987561"/>
                <a:ext cx="5402580" cy="7694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(−5−2)</m:t>
                          </m:r>
                        </m:e>
                        <m:sup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−2=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47</m:t>
                      </m:r>
                    </m:oMath>
                  </m:oMathPara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66" y="3987561"/>
                <a:ext cx="5402580" cy="7694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35280" y="5154240"/>
            <a:ext cx="4520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47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9274921" y="4430414"/>
            <a:ext cx="0" cy="942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393" y="359396"/>
            <a:ext cx="5193671" cy="5248923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8665321" y="4278014"/>
            <a:ext cx="0" cy="942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59080" y="2619694"/>
                <a:ext cx="621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2;−2</m:t>
                          </m:r>
                        </m:e>
                      </m:d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−координаты вершины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" y="2619694"/>
                <a:ext cx="6215035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Блок-схема: узел 18"/>
          <p:cNvSpPr/>
          <p:nvPr/>
        </p:nvSpPr>
        <p:spPr>
          <a:xfrm>
            <a:off x="8604361" y="4953000"/>
            <a:ext cx="161570" cy="146538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8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6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006" y="133548"/>
            <a:ext cx="4498788" cy="4907769"/>
          </a:xfrm>
        </p:spPr>
      </p:pic>
      <p:sp>
        <p:nvSpPr>
          <p:cNvPr id="7" name="TextBox 6"/>
          <p:cNvSpPr txBox="1"/>
          <p:nvPr/>
        </p:nvSpPr>
        <p:spPr>
          <a:xfrm>
            <a:off x="9592738" y="3651966"/>
            <a:ext cx="367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70936" y="133548"/>
                <a:ext cx="6540979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𝑏𝑥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Найдите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133548"/>
                <a:ext cx="6540979" cy="1846659"/>
              </a:xfrm>
              <a:prstGeom prst="rect">
                <a:avLst/>
              </a:prstGeom>
              <a:blipFill>
                <a:blip r:embed="rId3"/>
                <a:stretch>
                  <a:fillRect l="-2423" t="-46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741214" y="3673120"/>
            <a:ext cx="53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850338" y="3647674"/>
            <a:ext cx="0" cy="942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0431" y="3641326"/>
            <a:ext cx="0" cy="942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462816" y="4122335"/>
            <a:ext cx="9853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97688" y="3937669"/>
            <a:ext cx="53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70936" y="1863306"/>
                <a:ext cx="62368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(1;1)   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1=2</m:t>
                    </m:r>
                    <m:sSup>
                      <m:sSupPr>
                        <m:ctrlPr>
                          <a:rPr lang="ru-RU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1863306"/>
                <a:ext cx="6236898" cy="584775"/>
              </a:xfrm>
              <a:prstGeom prst="rect">
                <a:avLst/>
              </a:prstGeom>
              <a:blipFill>
                <a:blip r:embed="rId4"/>
                <a:stretch>
                  <a:fillRect l="-2542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70936" y="2391278"/>
                <a:ext cx="720499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(-3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;-2)    </a:t>
                </a: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−2=2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2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2391278"/>
                <a:ext cx="7204992" cy="584775"/>
              </a:xfrm>
              <a:prstGeom prst="rect">
                <a:avLst/>
              </a:prstGeom>
              <a:blipFill>
                <a:blip r:embed="rId5"/>
                <a:stretch>
                  <a:fillRect l="-2200" t="-14583" b="-322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68215" y="3032752"/>
                <a:ext cx="3925019" cy="1190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1=2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m:rPr>
                                  <m:nor/>
                                </m:rPr>
                                <a:rPr lang="ru-RU" sz="3200" dirty="0"/>
                                <m:t> </m:t>
                              </m:r>
                            </m:e>
                            <m:e>
                              <m:r>
                                <a:rPr lang="ru-RU" sz="3200" i="1">
                                  <a:latin typeface="Cambria Math" panose="02040503050406030204" pitchFamily="18" charset="0"/>
                                </a:rPr>
                                <m:t>−2=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18−3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m:rPr>
                                  <m:nor/>
                                </m:rPr>
                                <a:rPr lang="ru-RU" sz="3200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15" y="3032752"/>
                <a:ext cx="3925019" cy="119083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-112145" y="4122335"/>
                <a:ext cx="5581291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−4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3200" b="0" i="1" smtClean="0">
                          <a:latin typeface="Cambria Math"/>
                        </a:rPr>
                        <m:t>−5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2145" y="4122335"/>
                <a:ext cx="5581291" cy="101431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70936" y="5136652"/>
                <a:ext cx="7574959" cy="921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ru-RU" sz="3200" b="0" i="1" smtClean="0">
                          <a:latin typeface="Cambria Math"/>
                          <a:ea typeface="Cambria Math" panose="02040503050406030204" pitchFamily="18" charset="0"/>
                        </a:rPr>
                        <m:t>−5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0" i="1" smtClean="0">
                              <a:latin typeface="Cambria Math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ru-RU" sz="3200" b="0" i="1" smtClean="0">
                          <a:latin typeface="Cambria Math"/>
                          <a:ea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sz="3200" b="0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6" y="5136652"/>
                <a:ext cx="7574959" cy="92198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370936" y="6058636"/>
            <a:ext cx="4520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9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  <p:bldP spid="19" grpId="0"/>
      <p:bldP spid="20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8830" t="33761" r="41314" b="32308"/>
          <a:stretch/>
        </p:blipFill>
        <p:spPr>
          <a:xfrm>
            <a:off x="7923635" y="307384"/>
            <a:ext cx="4162411" cy="40011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2528" y="77637"/>
                <a:ext cx="818646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𝑎𝑥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3200" b="0" i="0" smtClean="0">
                        <a:latin typeface="Cambria Math" panose="02040503050406030204" pitchFamily="18" charset="0"/>
                      </a:rPr>
                      <m:t>с.  </m:t>
                    </m:r>
                  </m:oMath>
                </a14:m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88</m:t>
                        </m:r>
                      </m:e>
                    </m:d>
                    <m:r>
                      <a:rPr lang="ru-RU" sz="3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28" y="77637"/>
                <a:ext cx="8186468" cy="1077218"/>
              </a:xfrm>
              <a:prstGeom prst="rect">
                <a:avLst/>
              </a:prstGeom>
              <a:blipFill>
                <a:blip r:embed="rId3"/>
                <a:stretch>
                  <a:fillRect l="-1862" t="-7955" b="-176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6046" y="1230744"/>
                <a:ext cx="778965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𝑎𝑥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US" sz="3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3200">
                          <a:latin typeface="Cambria Math" panose="02040503050406030204" pitchFamily="18" charset="0"/>
                        </a:rPr>
                        <m:t>с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3200" i="1" smtClean="0"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с, </m:t>
                      </m:r>
                    </m:oMath>
                  </m:oMathPara>
                </a14:m>
                <a:endParaRPr lang="en-US" sz="32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с−наименьшее значение функции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46" y="1230744"/>
                <a:ext cx="7789652" cy="10772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70937" y="2225615"/>
            <a:ext cx="1777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= 1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103516" y="2659036"/>
                <a:ext cx="327803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𝑡𝑔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3516" y="2659036"/>
                <a:ext cx="3278037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9405277" y="2748241"/>
            <a:ext cx="422695" cy="0"/>
          </a:xfrm>
          <a:prstGeom prst="line">
            <a:avLst/>
          </a:prstGeom>
          <a:ln w="19050">
            <a:solidFill>
              <a:srgbClr val="0000FF"/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889518" y="1871761"/>
            <a:ext cx="8626" cy="884604"/>
          </a:xfrm>
          <a:prstGeom prst="line">
            <a:avLst/>
          </a:prstGeom>
          <a:ln w="19050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9500340" y="2571169"/>
            <a:ext cx="126192" cy="189782"/>
          </a:xfrm>
          <a:custGeom>
            <a:avLst/>
            <a:gdLst>
              <a:gd name="connsiteX0" fmla="*/ 0 w 126192"/>
              <a:gd name="connsiteY0" fmla="*/ 0 h 189782"/>
              <a:gd name="connsiteX1" fmla="*/ 112144 w 126192"/>
              <a:gd name="connsiteY1" fmla="*/ 69012 h 189782"/>
              <a:gd name="connsiteX2" fmla="*/ 120770 w 126192"/>
              <a:gd name="connsiteY2" fmla="*/ 189782 h 189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192" h="189782">
                <a:moveTo>
                  <a:pt x="0" y="0"/>
                </a:moveTo>
                <a:cubicBezTo>
                  <a:pt x="46008" y="18691"/>
                  <a:pt x="92016" y="37382"/>
                  <a:pt x="112144" y="69012"/>
                </a:cubicBezTo>
                <a:cubicBezTo>
                  <a:pt x="132272" y="100642"/>
                  <a:pt x="126521" y="145212"/>
                  <a:pt x="120770" y="18978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9547640" y="23530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</a:t>
            </a:r>
            <a:endParaRPr lang="ru-RU" dirty="0"/>
          </a:p>
        </p:txBody>
      </p:sp>
      <p:sp>
        <p:nvSpPr>
          <p:cNvPr id="19" name="Блок-схема: узел 18"/>
          <p:cNvSpPr/>
          <p:nvPr/>
        </p:nvSpPr>
        <p:spPr>
          <a:xfrm flipV="1">
            <a:off x="9872605" y="1756351"/>
            <a:ext cx="54794" cy="53371"/>
          </a:xfrm>
          <a:prstGeom prst="flowChartConnector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9758658" y="2984327"/>
            <a:ext cx="58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225589" y="1206965"/>
            <a:ext cx="53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20892" y="3158746"/>
                <a:ext cx="6478438" cy="3650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,</m:t>
                    </m:r>
                  </m:oMath>
                </a14:m>
                <a:r>
                  <a:rPr lang="ru-RU" sz="3200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значит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+1=1</m:t>
                    </m:r>
                  </m:oMath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ru-RU" sz="3200" b="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32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32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=−2 при 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=2</m:t>
                              </m:r>
                            </m:e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=2 при 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3200" b="0" dirty="0" smtClean="0"/>
                  <a:t>                   </a:t>
                </a:r>
                <a:endParaRPr lang="en-US" sz="3200" b="0" dirty="0" smtClean="0"/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92" y="3158746"/>
                <a:ext cx="6478438" cy="3650423"/>
              </a:xfrm>
              <a:prstGeom prst="rect">
                <a:avLst/>
              </a:prstGeom>
              <a:blipFill>
                <a:blip r:embed="rId6"/>
                <a:stretch>
                  <a:fillRect t="-2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70937" y="5235875"/>
                <a:ext cx="358636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37" y="5235875"/>
                <a:ext cx="3586366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172528" y="5784286"/>
                <a:ext cx="57354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88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∙88−2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+1=165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28" y="5784286"/>
                <a:ext cx="5735481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468934" y="6061810"/>
            <a:ext cx="3213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165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9895063" y="2942444"/>
            <a:ext cx="0" cy="13801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9402703" y="2955521"/>
            <a:ext cx="0" cy="9426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Блок-схема: узел 27"/>
          <p:cNvSpPr/>
          <p:nvPr/>
        </p:nvSpPr>
        <p:spPr>
          <a:xfrm>
            <a:off x="9839340" y="1704815"/>
            <a:ext cx="117608" cy="128954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25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2" grpId="0"/>
      <p:bldP spid="23" grpId="0"/>
      <p:bldP spid="25" grpId="0"/>
      <p:bldP spid="26" grpId="0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4743" t="44997" r="56507" b="21071"/>
          <a:stretch/>
        </p:blipFill>
        <p:spPr>
          <a:xfrm>
            <a:off x="7547860" y="268249"/>
            <a:ext cx="4583280" cy="46655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79120" y="206702"/>
                <a:ext cx="7741920" cy="1855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вида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𝑎𝑥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, где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 и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−целые числа. Най</m:t>
                    </m:r>
                    <m:r>
                      <a:rPr lang="ru-RU" sz="3200" b="0" i="1" smtClean="0">
                        <a:latin typeface="Cambria Math" panose="02040503050406030204" pitchFamily="18" charset="0"/>
                      </a:rPr>
                      <m:t>дите 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3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" y="206702"/>
                <a:ext cx="7741920" cy="1855508"/>
              </a:xfrm>
              <a:prstGeom prst="rect">
                <a:avLst/>
              </a:prstGeom>
              <a:blipFill>
                <a:blip r:embed="rId3"/>
                <a:stretch>
                  <a:fillRect l="-1969" t="-46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421394" y="3748812"/>
            <a:ext cx="56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167640" y="1951975"/>
                <a:ext cx="6934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</a:rPr>
                        <m:t>Асимптота у=−2, то с=−2.</m:t>
                      </m:r>
                    </m:oMath>
                  </m:oMathPara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7640" y="1951975"/>
                <a:ext cx="693420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3660" y="2755078"/>
                <a:ext cx="4715843" cy="993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      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+(−2)=2</m:t>
                    </m:r>
                  </m:oMath>
                </a14:m>
                <a:endParaRPr lang="en-US" sz="3200" b="0" dirty="0" smtClean="0"/>
              </a:p>
              <a:p>
                <a:r>
                  <a:rPr lang="en-US" sz="3200" b="0" dirty="0" smtClean="0"/>
                  <a:t>                 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60" y="2755078"/>
                <a:ext cx="4715843" cy="9937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365760" y="3748812"/>
                <a:ext cx="69342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ru-RU" sz="3200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         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−2=−1</m:t>
                      </m:r>
                    </m:oMath>
                  </m:oMathPara>
                </a14:m>
                <a:endParaRPr lang="en-US" sz="3200" b="0" dirty="0" smtClean="0">
                  <a:latin typeface="Times New Roman" panose="02020603050405020304" pitchFamily="18" charset="0"/>
                </a:endParaRPr>
              </a:p>
              <a:p>
                <a:r>
                  <a:rPr lang="en-US" sz="3200" b="0" dirty="0" smtClean="0">
                    <a:cs typeface="Times New Roman" panose="02020603050405020304" pitchFamily="18" charset="0"/>
                  </a:rPr>
                  <a:t>                          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760" y="3748812"/>
                <a:ext cx="6934200" cy="10772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4775932"/>
                <a:ext cx="4343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75932"/>
                <a:ext cx="4343400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-457200" y="5360707"/>
                <a:ext cx="6521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32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3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ru-RU" sz="32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ru-RU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∙4+2</m:t>
                          </m:r>
                        </m:sup>
                      </m:sSup>
                      <m:r>
                        <a:rPr lang="ru-RU" sz="3200" b="0" i="1" dirty="0" smtClean="0">
                          <a:latin typeface="Cambria Math" panose="02040503050406030204" pitchFamily="18" charset="0"/>
                        </a:rPr>
                        <m:t>−2=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1022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57200" y="5360707"/>
                <a:ext cx="6521570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17220" y="5945482"/>
            <a:ext cx="536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 1022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9482938" y="2412122"/>
            <a:ext cx="58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9395018" y="3475892"/>
            <a:ext cx="117608" cy="128954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2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1018</Words>
  <Application>Microsoft Office PowerPoint</Application>
  <PresentationFormat>Произвольный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Новое задание № 9 в профильном ЕГЭ по математике </vt:lpstr>
      <vt:lpstr>Презентация PowerPoint</vt:lpstr>
      <vt:lpstr>Возможные формулировки задания № 9.</vt:lpstr>
      <vt:lpstr>Общие подходы к решению задач на  умение выполнять действия с  функциями</vt:lpstr>
      <vt:lpstr>Алгоритм решения задания на умение выполнять действия с функциями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</cp:lastModifiedBy>
  <cp:revision>65</cp:revision>
  <dcterms:created xsi:type="dcterms:W3CDTF">2022-01-29T13:35:54Z</dcterms:created>
  <dcterms:modified xsi:type="dcterms:W3CDTF">2022-02-02T05:21:50Z</dcterms:modified>
</cp:coreProperties>
</file>