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69" r:id="rId2"/>
    <p:sldId id="270" r:id="rId3"/>
    <p:sldId id="283" r:id="rId4"/>
    <p:sldId id="307" r:id="rId5"/>
    <p:sldId id="282" r:id="rId6"/>
    <p:sldId id="308" r:id="rId7"/>
    <p:sldId id="277" r:id="rId8"/>
    <p:sldId id="28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7" autoAdjust="0"/>
    <p:restoredTop sz="94660"/>
  </p:normalViewPr>
  <p:slideViewPr>
    <p:cSldViewPr snapToGrid="0">
      <p:cViewPr>
        <p:scale>
          <a:sx n="117" d="100"/>
          <a:sy n="117" d="100"/>
        </p:scale>
        <p:origin x="-108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28A55-349E-48BC-A991-F557E0CEFD6C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1CE96-0641-46D8-853A-11CA3B8A7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152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3F5935-881E-4063-8D7B-25B62C808723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0EB7C8-57B1-43DA-B54E-6DB6AE8192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9" name="Рисунок 6" descr="post-279854-1298288370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01251" y="-428625"/>
            <a:ext cx="2190749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7" descr="post-279854-1298288370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14314"/>
            <a:ext cx="3143251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8" descr="97e6b01896c7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20340000">
            <a:off x="-838200" y="-349250"/>
            <a:ext cx="4440767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4E955F-AA7F-4E9E-83FF-16E38B3B9A92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75DC5B-2CC2-4B2E-98E6-367454C1B1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2209E5-1562-440D-B2E7-F866B28BDA57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9324B2-1B24-4A09-98CB-3C403A8681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A2D0A2-D3F9-4310-B4A0-1A6755F37196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FD65C5-304F-4935-BAA2-A18A1AFE0D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CDA72F-8816-4CB9-BCBD-837549265B36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686EF79-4867-42E7-8E41-99EC1FF660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8865F3-E98E-4273-A247-84B192217BD9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0B6FAF4-0A7F-48C0-8F5D-C457DF3A3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AAAE53-A787-4780-B12C-071526920B54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8AE8F7-5FC6-41B5-ACCB-0E0C165A03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C559F8E-BD1E-4EE7-A316-B86829DE0D0A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E95E3C-049B-4EDE-8974-AF537120F5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53DFA91-0D96-4F1E-B511-A264B084BA58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97B3726-132A-4256-85A1-CB5B6BFF98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2118B3-18EE-4F8A-A84F-1EFA49D617D0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1AF676-A8A9-461C-ADC9-927A7B6545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3BD44D-5246-4E69-B560-8F4C9B5925FC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208134-B01E-4E25-9C9E-CB8EA7EF7F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6573B2D8-BB8C-40B0-8BB6-37000B3E6757}" type="datetimeFigureOut">
              <a:rPr lang="ru-RU" smtClean="0"/>
              <a:pPr>
                <a:defRPr/>
              </a:pPr>
              <a:t>25.04.2022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759DFEA-680D-47C5-B544-C81415762A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10051" y="1770786"/>
            <a:ext cx="6909033" cy="1360318"/>
          </a:xfrm>
        </p:spPr>
        <p:txBody>
          <a:bodyPr>
            <a:normAutofit fontScale="90000"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200" b="1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b="1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b="1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b="1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b="1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b="1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b="1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b="1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/>
            </a:r>
            <a:br>
              <a:rPr lang="ru-RU" sz="3200" i="1" kern="10" dirty="0" smtClean="0">
                <a:ln w="254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000000">
                    <a:lumMod val="95000"/>
                    <a:lumOff val="5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</a:b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«Анализ графиков</a:t>
            </a:r>
            <a:r>
              <a:rPr lang="ru-RU" sz="2800" b="1" i="1" kern="10" dirty="0" smtClean="0">
                <a:ln w="11430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(новое 9 задание).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профильному ЕГЭ по математике»</a:t>
            </a:r>
            <a:endParaRPr lang="ru-RU" sz="2800" b="1" i="1" kern="10" dirty="0">
              <a:ln w="2540">
                <a:solidFill>
                  <a:srgbClr val="0070C0"/>
                </a:solidFill>
                <a:round/>
                <a:headEnd/>
                <a:tailEnd/>
              </a:ln>
              <a:solidFill>
                <a:srgbClr val="000000">
                  <a:lumMod val="95000"/>
                  <a:lumOff val="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863226" y="4310647"/>
            <a:ext cx="6271708" cy="121561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Выполнила : учитель математики </a:t>
            </a: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МБОУ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Саввино-Каринской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СОШ </a:t>
            </a: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Оксана Александровна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Пономарёва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70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86361" y="490654"/>
            <a:ext cx="5236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17649" y="1293542"/>
            <a:ext cx="75828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показать   приемы   решения 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нового 9 задания по теме «Анализ графиков»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17649" y="2351315"/>
            <a:ext cx="73263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развивать логическое мышление, память,                             познавательный интерес</a:t>
            </a:r>
          </a:p>
        </p:txBody>
      </p:sp>
    </p:spTree>
    <p:extLst>
      <p:ext uri="{BB962C8B-B14F-4D97-AF65-F5344CB8AC3E}">
        <p14:creationId xmlns:p14="http://schemas.microsoft.com/office/powerpoint/2010/main" val="153749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8942" y="1328853"/>
            <a:ext cx="2254347" cy="20611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2163337" y="490654"/>
                <a:ext cx="8631043" cy="8626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2400" b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400" b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рисунке изображен график</a:t>
                </a:r>
                <a:r>
                  <a:rPr lang="en-US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</a:t>
                </a:r>
                <a:r>
                  <a:rPr lang="en-US" sz="24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sup>
                    </m:sSup>
                  </m:oMath>
                </a14:m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(-5</a:t>
                </a:r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3337" y="490654"/>
                <a:ext cx="8631043" cy="862608"/>
              </a:xfrm>
              <a:prstGeom prst="rect">
                <a:avLst/>
              </a:prstGeom>
              <a:blipFill rotWithShape="1">
                <a:blip r:embed="rId3"/>
                <a:stretch>
                  <a:fillRect l="-1130" t="-5634" b="-133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014760" y="1249137"/>
                <a:ext cx="8333347" cy="5139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ru-RU" b="1" i="1" u="sng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способ</a:t>
                </a: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</a:t>
                </a: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Из рисунка видно, что график функции проходит через точки (3;2) и (5;4). Тогда</a:t>
                </a: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b="1" i="1" kern="0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"/>
                              <m:ctrlPr>
                                <a:rPr lang="ru-RU" b="1" i="1">
                                  <a:solidFill>
                                    <a:prstClr val="black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ru-RU" b="1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sSup>
                                    <m:sSupPr>
                                      <m:ctrlP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𝒂</m:t>
                                      </m:r>
                                    </m:e>
                                    <m:sup>
                                      <m:r>
                                        <a:rPr lang="en-US" b="1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𝟑</m:t>
                                      </m:r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𝒃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b="1" i="1" dirty="0" smtClean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ru-RU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b="1" i="1" dirty="0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a:rPr lang="en-US" b="1" i="1" dirty="0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</m:e>
                                <m:e>
                                  <m:sSup>
                                    <m:sSupPr>
                                      <m:ctrlP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𝒂</m:t>
                                      </m:r>
                                    </m:e>
                                    <m:sup>
                                      <m:r>
                                        <a:rPr lang="en-US" b="1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  <m:t>𝟓</m:t>
                                      </m:r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𝒃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b="1" i="1" dirty="0" smtClean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=4.</m:t>
                                  </m:r>
                                  <m:r>
                                    <m:rPr>
                                      <m:nor/>
                                    </m:rPr>
                                    <a:rPr lang="ru-RU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</m:eqArr>
                            </m:e>
                          </m:d>
                        </m:e>
                        <m:sup>
                          <m:r>
                            <a:rPr lang="en-US" b="1" i="1" kern="0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                                  </m:t>
                          </m:r>
                        </m:sup>
                      </m:sSup>
                      <m:r>
                        <a:rPr lang="en-US" b="1" i="1" kern="0" smtClean="0">
                          <a:solidFill>
                            <a:prstClr val="black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ru-RU" b="1" kern="0" dirty="0" smtClean="0">
                          <a:solidFill>
                            <a:prstClr val="black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b="1" i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𝟓</m:t>
                            </m:r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ru-RU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𝟐</m:t>
                      </m:r>
                      <m:r>
                        <a:rPr lang="ru-RU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;</m:t>
                      </m:r>
                    </m:oMath>
                  </m:oMathPara>
                </a14:m>
                <a:endParaRPr lang="ru-RU" b="1" i="1" dirty="0" smtClean="0">
                  <a:solidFill>
                    <a:prstClr val="black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14:m>
                  <m:oMath xmlns:m="http://schemas.openxmlformats.org/officeDocument/2006/math">
                    <m:r>
                      <a:rPr lang="ru-RU" b="1" i="1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С</m:t>
                    </m:r>
                  </m:oMath>
                </a14:m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ледовательно, а=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b="1" i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или а=-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b="1" i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не подходит, поскольку а&gt;0.</a:t>
                </a: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Подставим в первое уравнение:</a:t>
                </a:r>
              </a:p>
              <a:p>
                <a:pPr lvl="0"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ad>
                          <m:radPr>
                            <m:degHide m:val="on"/>
                            <m:ctrlPr>
                              <a:rPr lang="en-US" b="1" i="1" ker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1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e>
                      <m:sup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sup>
                    </m:sSup>
                  </m:oMath>
                </a14:m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b="1" i="1" smtClea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ru-RU" b="1" i="1" smtClea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  <m:sup>
                            <m:f>
                              <m:fPr>
                                <m:ctrlPr>
                                  <a:rPr lang="ru-RU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b="1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sup>
                        </m:sSup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sup>
                    </m:sSup>
                  </m:oMath>
                </a14:m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  <m:sup>
                        <m:f>
                          <m:fPr>
                            <m:ctrlP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b="1" i="1" smtClea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sup>
                    </m:sSup>
                    <m:r>
                      <a:rPr lang="en-US" b="1" i="1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𝟐</m:t>
                    </m:r>
                    <m:r>
                      <a:rPr lang="ru-RU" b="1" i="1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;</m:t>
                    </m:r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=1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3+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b=2; b= -1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b="1" i="1" kern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Получили формулу функции: </a:t>
                </a:r>
              </a:p>
              <a:p>
                <a:pPr lvl="0">
                  <a:defRPr/>
                </a:pP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(x)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b="1" i="1" ker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1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en-US" b="1" i="1" kern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1" i="1" kern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b="1" i="1" kern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1" i="1" kern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  <m:r>
                      <a:rPr lang="en-US" b="1" i="1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Найдем </a:t>
                </a: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US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</a:t>
                </a: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b="1" i="1" ker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1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en-US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b="1" i="1" ker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1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en-US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1" i="1" kern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b="1" dirty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ru-RU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  <m:sup>
                            <m:f>
                              <m:fPr>
                                <m:ctrlPr>
                                  <a:rPr lang="ru-RU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b="1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sup>
                        </m:sSup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b="1" dirty="0" smtClean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  <m:sup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sup>
                    </m:sSup>
                    <m:r>
                      <a:rPr lang="ru-RU" b="1" i="1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0,125.</a:t>
                </a:r>
                <a:endParaRPr lang="en-US" b="1" i="1" kern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0,125</a:t>
                </a:r>
                <a:endParaRPr lang="en-US" b="1" i="1" kern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760" y="1249137"/>
                <a:ext cx="8333347" cy="5139869"/>
              </a:xfrm>
              <a:prstGeom prst="rect">
                <a:avLst/>
              </a:prstGeom>
              <a:blipFill rotWithShape="1">
                <a:blip r:embed="rId4"/>
                <a:stretch>
                  <a:fillRect l="-585" t="-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843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0033" y="3249148"/>
            <a:ext cx="2254347" cy="20611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2163337" y="490654"/>
                <a:ext cx="8631043" cy="8626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2400" b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рисунке изображен график</a:t>
                </a:r>
                <a:r>
                  <a:rPr lang="en-US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</a:t>
                </a:r>
                <a:r>
                  <a:rPr lang="en-US" sz="24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sup>
                    </m:sSup>
                  </m:oMath>
                </a14:m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(-5</a:t>
                </a:r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3337" y="490654"/>
                <a:ext cx="8631043" cy="862608"/>
              </a:xfrm>
              <a:prstGeom prst="rect">
                <a:avLst/>
              </a:prstGeom>
              <a:blipFill rotWithShape="1">
                <a:blip r:embed="rId3"/>
                <a:stretch>
                  <a:fillRect l="-1130" t="-3521" r="-1483" b="-133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393902" y="1516565"/>
                <a:ext cx="7750099" cy="36447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ru-RU" b="1" i="1" u="sng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способ</a:t>
                </a: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</a:t>
                </a:r>
              </a:p>
              <a:p>
                <a:pPr lvl="0">
                  <a:defRPr/>
                </a:pPr>
                <a:endParaRPr lang="en-US" b="1" i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График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p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sup>
                    </m:sSup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получается 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сдвигом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графика функции 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p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вдоль 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оси Ох на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величину 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влево, если 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b&gt;0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вправо если</a:t>
                </a: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b&lt;0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>
                  <a:defRPr/>
                </a:pP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графику </a:t>
                </a: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проходит через 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точку (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lvl="0">
                  <a:defRPr/>
                </a:pPr>
                <a:endParaRPr lang="ru-RU" b="1" i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b="1" i="1" kern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ru-RU" b="1" i="1" kern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 </m:t>
                        </m:r>
                        <m:r>
                          <a:rPr lang="en-US" b="1" i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p>
                        <m:r>
                          <a:rPr lang="en-US" b="1" i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b="1" kern="0" dirty="0" smtClean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ru-RU" kern="0" dirty="0" smtClean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=</a:t>
                </a: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</a:t>
                </a:r>
                <a:r>
                  <a:rPr lang="ru-RU" b="1" kern="0" dirty="0" smtClean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, 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отсюда  а 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 kern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b="1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или а=-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1" i="1" ker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b="1" i="1" ker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не подходит, поскольку а&gt;0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>
                  <a:defRPr/>
                </a:pPr>
                <a:endParaRPr lang="ru-RU" b="1" i="1" kern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Значит, </a:t>
                </a:r>
              </a:p>
              <a:p>
                <a:pPr lvl="0">
                  <a:defRPr/>
                </a:pP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-5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 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ad>
                          <m:radPr>
                            <m:degHide m:val="on"/>
                            <m:ctrlPr>
                              <a:rPr lang="en-US" b="1" i="1" ker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1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ru-RU" b="1" i="1" kern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ad>
                              <m:radPr>
                                <m:degHide m:val="on"/>
                                <m:ctrlPr>
                                  <a:rPr lang="en-US" b="1" i="1" ker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b="1" i="1" ker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e>
                            </m:rad>
                          </m:e>
                          <m:sup>
                            <m:r>
                              <a:rPr lang="ru-RU" b="1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  <m:r>
                      <a:rPr lang="ru-RU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ru-RU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ru-RU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𝟏𝟐𝟓</m:t>
                    </m:r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Ответ:0,125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902" y="1516565"/>
                <a:ext cx="7750099" cy="3644780"/>
              </a:xfrm>
              <a:prstGeom prst="rect">
                <a:avLst/>
              </a:prstGeom>
              <a:blipFill rotWithShape="1">
                <a:blip r:embed="rId4"/>
                <a:stretch>
                  <a:fillRect l="-708" t="-836" b="-18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 стрелкой 6"/>
          <p:cNvCxnSpPr/>
          <p:nvPr/>
        </p:nvCxnSpPr>
        <p:spPr>
          <a:xfrm>
            <a:off x="9437368" y="4458894"/>
            <a:ext cx="211959" cy="111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73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6821" y="2401328"/>
            <a:ext cx="2637728" cy="19782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2273963" y="465448"/>
                <a:ext cx="844147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рисунке изображен график</a:t>
                </a:r>
                <a:r>
                  <a:rPr lang="en-US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</a:t>
                </a:r>
                <a:r>
                  <a:rPr lang="en-US" sz="24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)=b+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x.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значение </a:t>
                </a:r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 котором 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)=2. 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963" y="465448"/>
                <a:ext cx="8441473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1083" t="-5839" b="-160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898071" y="1428751"/>
                <a:ext cx="8172452" cy="51839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</a:t>
                </a:r>
              </a:p>
              <a:p>
                <a:pPr lvl="0">
                  <a:defRPr/>
                </a:pPr>
                <a:r>
                  <a:rPr lang="ru-RU" b="1" i="1" u="sng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способ</a:t>
                </a:r>
                <a:endParaRPr lang="en-US" b="1" i="1" u="sng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График проходит через точки (1;-2) и (3;-1).</a:t>
                </a: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b="1" i="1" ker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"/>
                              <m:ctrlPr>
                                <a:rPr lang="ru-RU" b="1" i="1">
                                  <a:solidFill>
                                    <a:prstClr val="black"/>
                                  </a:solidFill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ru-RU" b="1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m:rPr>
                                      <m:nor/>
                                    </m:rPr>
                                    <a:rPr lang="en-US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𝒍𝒐𝒈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𝒂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ru-RU" b="1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ru-RU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a:rPr lang="en-US" b="1" i="1" dirty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a:rPr lang="en-US" b="1" i="1" dirty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</m:e>
                                <m:e>
                                  <m:r>
                                    <m:rPr>
                                      <m:nor/>
                                    </m:rPr>
                                    <a:rPr lang="en-US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b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𝒍𝒐𝒈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𝒂</m:t>
                                      </m:r>
                                    </m:sub>
                                  </m:sSub>
                                  <m:r>
                                    <m:rPr>
                                      <m:nor/>
                                    </m:rPr>
                                    <a:rPr lang="ru-RU" b="1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nor/>
                                    </m:rPr>
                                    <a:rPr lang="ru-RU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ru-RU" b="1" i="1" dirty="0" smtClean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−1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m:rPr>
                                      <m:nor/>
                                    </m:rPr>
                                    <a:rPr lang="ru-RU" b="1" i="1" dirty="0">
                                      <a:solidFill>
                                        <a:prstClr val="black"/>
                                      </a:solidFill>
                                      <a:latin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</m:eqArr>
                            </m:e>
                          </m:d>
                        </m:e>
                        <m:sup>
                          <m:r>
                            <a:rPr lang="en-US" b="1" i="1" ker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                                  </m:t>
                          </m:r>
                        </m:sup>
                      </m:sSup>
                    </m:oMath>
                  </m:oMathPara>
                </a14:m>
                <a:endParaRPr lang="ru-RU" b="1" i="1" kern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2 )Вычтем из первого уравнение второе, получим:</a:t>
                </a: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𝒍𝒐𝒈</m:t>
                          </m:r>
                        </m:e>
                        <m:sub>
                          <m:r>
                            <a:rPr lang="en-US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sub>
                      </m:sSub>
                      <m:r>
                        <m:rPr>
                          <m:nor/>
                        </m:rPr>
                        <a:rPr lang="ru-RU" b="1" i="1">
                          <a:solidFill>
                            <a:prstClr val="black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ru-RU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 − </m:t>
                      </m:r>
                      <m:sSub>
                        <m:sSubPr>
                          <m:ctrlPr>
                            <a:rPr lang="en-US" b="1" i="1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𝒍𝒐𝒈</m:t>
                          </m:r>
                        </m:e>
                        <m:sub>
                          <m:r>
                            <a:rPr lang="en-US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sub>
                      </m:sSub>
                      <m:r>
                        <m:rPr>
                          <m:nor/>
                        </m:rPr>
                        <a:rPr lang="ru-RU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3 </m:t>
                      </m:r>
                      <m:r>
                        <m:rPr>
                          <m:nor/>
                        </m:rPr>
                        <a:rPr lang="en-US" b="1" i="1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ru-RU" b="1" i="1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b="1" i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−1;</m:t>
                      </m:r>
                    </m:oMath>
                  </m:oMathPara>
                </a14:m>
                <a:endParaRPr lang="ru-RU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sub>
                    </m:sSub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  <m:r>
                      <m:rPr>
                        <m:nor/>
                      </m:rPr>
                      <a:rPr lang="en-US" b="1" i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ru-RU" b="1" i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ru-RU" b="1" i="1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−1;</m:t>
                    </m:r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p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  <m:r>
                      <a:rPr lang="ru-RU" b="1" i="1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b="1" dirty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e>
                      <m:sup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b="1" dirty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  <m:sup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отсюда, 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a=3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Подставив в первое уравнение , найдем 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b:</a:t>
                </a: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𝒃</m:t>
                          </m:r>
                          <m:r>
                            <a:rPr lang="en-US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𝒍𝒐𝒈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𝟑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 b="1" i="1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ru-RU" b="1" i="1" dirty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−</m:t>
                      </m:r>
                      <m:r>
                        <m:rPr>
                          <m:nor/>
                        </m:rPr>
                        <a:rPr lang="en-US" b="1" i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2; </m:t>
                      </m:r>
                      <m:r>
                        <m:rPr>
                          <m:nor/>
                        </m:rPr>
                        <a:rPr lang="en-US" b="1" i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 b="1" i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+ 0 = −2; </m:t>
                      </m:r>
                      <m:r>
                        <m:rPr>
                          <m:nor/>
                        </m:rPr>
                        <a:rPr lang="en-US" b="1" i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 b="1" i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= −2.</m:t>
                      </m:r>
                    </m:oMath>
                  </m:oMathPara>
                </a14:m>
                <a:endParaRPr lang="en-US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1" i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b="1" i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4) Получили формулу функции:</m:t>
                      </m:r>
                    </m:oMath>
                  </m:oMathPara>
                </a14:m>
                <a:endParaRPr lang="ru-RU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f(x)=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x.</a:t>
                </a:r>
                <a:endParaRPr lang="ru-RU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 По условию 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</a:t>
                </a:r>
              </a:p>
              <a:p>
                <a:pPr lvl="0">
                  <a:defRPr/>
                </a:pP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0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4; </a:t>
                </a:r>
              </a:p>
              <a:p>
                <a:pPr lvl="0">
                  <a:defRPr/>
                </a:pP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b="1" dirty="0" smtClean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  <m:sup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lvl="0">
                  <a:defRPr/>
                </a:pP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х=81.</a:t>
                </a:r>
              </a:p>
              <a:p>
                <a:pPr lvl="0">
                  <a:defRPr/>
                </a:pP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Ответ:81</a:t>
                </a:r>
                <a:endParaRPr lang="ru-RU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071" y="1428751"/>
                <a:ext cx="8172452" cy="5183920"/>
              </a:xfrm>
              <a:prstGeom prst="rect">
                <a:avLst/>
              </a:prstGeom>
              <a:blipFill rotWithShape="1">
                <a:blip r:embed="rId4"/>
                <a:stretch>
                  <a:fillRect l="-597" t="-588" b="-8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267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3056" y="2825871"/>
            <a:ext cx="2637728" cy="19782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2273963" y="465448"/>
                <a:ext cx="844147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рисунке изображен график</a:t>
                </a:r>
                <a:r>
                  <a:rPr lang="en-US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</a:t>
                </a:r>
                <a:r>
                  <a:rPr lang="en-US" sz="24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)=b+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x.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значение </a:t>
                </a:r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 котором 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)=2. 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963" y="465448"/>
                <a:ext cx="8441473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1083" t="-5839" b="-160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170879" y="1416205"/>
                <a:ext cx="7973122" cy="4524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</a:t>
                </a:r>
              </a:p>
              <a:p>
                <a:pPr lvl="0">
                  <a:defRPr/>
                </a:pPr>
                <a:r>
                  <a:rPr lang="ru-RU" b="1" i="1" u="sng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способ</a:t>
                </a:r>
              </a:p>
              <a:p>
                <a:pPr lvl="0">
                  <a:defRPr/>
                </a:pPr>
                <a:endParaRPr lang="en-US" b="1" i="1" u="sng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График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f(x)= b+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получается 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сдвигом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графика функции 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x. 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вдоль 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оси </a:t>
                </a:r>
                <a:r>
                  <a:rPr lang="ru-RU" b="1" i="1" dirty="0" err="1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Оу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величину </a:t>
                </a:r>
                <a:endParaRPr lang="ru-RU" b="1" i="1" kern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|b| 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вверх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если 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</a:t>
                </a: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вниз если</a:t>
                </a: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&lt;0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>
                  <a:defRPr/>
                </a:pPr>
                <a:endParaRPr lang="ru-RU" b="1" i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По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графику 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 и проходит через точку 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(3;-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endParaRPr lang="ru-RU" b="1" i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-1=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𝒂</m:t>
                        </m:r>
                      </m:sub>
                    </m:sSub>
                    <m:r>
                      <a:rPr lang="ru-RU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𝟑</m:t>
                    </m:r>
                  </m:oMath>
                </a14:m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отсюда </a:t>
                </a:r>
                <a:r>
                  <a:rPr lang="ru-RU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а</a:t>
                </a:r>
                <a:r>
                  <a:rPr lang="en-US" b="1" i="1" kern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</a:t>
                </a:r>
                <a:r>
                  <a:rPr lang="ru-RU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.Значит,</a:t>
                </a:r>
              </a:p>
              <a:p>
                <a:pPr lvl="0">
                  <a:defRPr/>
                </a:pP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f(x)= 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ru-RU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lvl="0">
                  <a:defRPr/>
                </a:pPr>
                <a:endParaRPr lang="ru-RU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айдем х при котором 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</a:t>
                </a:r>
              </a:p>
              <a:p>
                <a:pPr lvl="0">
                  <a:defRPr/>
                </a:pP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2=-2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lvl="0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𝒍𝒐𝒈</m:t>
                        </m:r>
                      </m:e>
                      <m:sub>
                        <m: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=4, значит, х=81.</a:t>
                </a:r>
              </a:p>
              <a:p>
                <a:pPr lvl="0">
                  <a:defRPr/>
                </a:pPr>
                <a:endParaRPr lang="ru-RU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Ответ:81</a:t>
                </a:r>
                <a:endParaRPr lang="ru-RU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879" y="1416205"/>
                <a:ext cx="7973122" cy="4524315"/>
              </a:xfrm>
              <a:prstGeom prst="rect">
                <a:avLst/>
              </a:prstGeom>
              <a:blipFill rotWithShape="1">
                <a:blip r:embed="rId4"/>
                <a:stretch>
                  <a:fillRect l="-612" t="-674" b="-12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 стрелкой 6"/>
          <p:cNvCxnSpPr/>
          <p:nvPr/>
        </p:nvCxnSpPr>
        <p:spPr>
          <a:xfrm flipH="1">
            <a:off x="8964983" y="3433445"/>
            <a:ext cx="2" cy="5626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37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/>
              <p:cNvSpPr/>
              <p:nvPr/>
            </p:nvSpPr>
            <p:spPr>
              <a:xfrm>
                <a:off x="1014760" y="479283"/>
                <a:ext cx="10225668" cy="1014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рисунке изображен график функции вида </a:t>
                </a:r>
                <a:r>
                  <a:rPr lang="en-US" sz="24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</a:t>
                </a:r>
                <a:r>
                  <a:rPr lang="en-US" sz="2400" b="1" i="1" dirty="0" smtClean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  <m:r>
                      <a:rPr lang="en-US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cos(b</a:t>
                </a:r>
                <a:r>
                  <a:rPr lang="el-GR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x)+</a:t>
                </a:r>
                <a:r>
                  <a:rPr lang="ru-RU" sz="24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где </a:t>
                </a:r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числа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𝒂</m:t>
                    </m:r>
                  </m:oMath>
                </a14:m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ru-RU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</a:t>
                </a:r>
                <a:r>
                  <a:rPr lang="en-US" sz="2400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-целые. Найдите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𝒇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1" i="1" smtClea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𝟏𝟎𝟎</m:t>
                            </m:r>
                          </m:num>
                          <m:den>
                            <m:r>
                              <a:rPr lang="en-US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4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760" y="479283"/>
                <a:ext cx="10225668" cy="1014380"/>
              </a:xfrm>
              <a:prstGeom prst="rect">
                <a:avLst/>
              </a:prstGeom>
              <a:blipFill rotWithShape="1">
                <a:blip r:embed="rId2"/>
                <a:stretch>
                  <a:fillRect l="-894" t="-4217" b="-4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2942" y="986473"/>
            <a:ext cx="4156141" cy="25484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764058" y="1301347"/>
                <a:ext cx="8538040" cy="60667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</a:t>
                </a:r>
              </a:p>
              <a:p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1)По графику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𝒎𝒂𝒙</m:t>
                        </m:r>
                      </m:sub>
                    </m:sSub>
                    <m:sSub>
                      <m:sSubPr>
                        <m:ctrlP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𝒎𝒊𝒏</m:t>
                        </m:r>
                      </m:sub>
                    </m:sSub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=-3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Тогда</a:t>
                </a:r>
                <a:endParaRPr lang="en-US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b="1" i="1" smtClea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𝒎𝒂𝒙</m:t>
                            </m:r>
                          </m:sub>
                        </m:sSub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ru-RU" b="1" i="1" smtClean="0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𝒎𝒊𝒏</m:t>
                            </m:r>
                          </m:sub>
                        </m:sSub>
                      </m:num>
                      <m:den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 -1. </a:t>
                </a:r>
                <a:endParaRPr lang="ru-RU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По графику</a:t>
                </a:r>
                <a:r>
                  <a:rPr lang="en-US" b="1" dirty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𝒇</m:t>
                    </m:r>
                    <m:r>
                      <a:rPr lang="en-US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altLang="ja-JP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(0)=1, тогда </a:t>
                </a:r>
              </a:p>
              <a:p>
                <a:r>
                  <a:rPr lang="en-US" altLang="ja-JP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acos0 – 1=1, </a:t>
                </a:r>
                <a:r>
                  <a:rPr lang="ru-RU" altLang="ja-JP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следовательно, а-1=1; а=2.</a:t>
                </a:r>
              </a:p>
              <a:p>
                <a:r>
                  <a:rPr lang="ja-JP" alt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　</a:t>
                </a:r>
                <a:endParaRPr lang="ru-RU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Период функции, график которой изображен на рисунке равен 2, следовательно,</a:t>
                </a:r>
                <a:endParaRPr lang="en-US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T=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l-GR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a:rPr lang="el-GR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𝝅</m:t>
                        </m:r>
                      </m:den>
                    </m:f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 есть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отсюда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b=1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f(x)=2cos</a:t>
                </a:r>
                <a:r>
                  <a:rPr lang="el-GR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1,</a:t>
                </a:r>
              </a:p>
              <a:p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𝟏𝟎𝟎</m:t>
                            </m:r>
                          </m:num>
                          <m:den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b="1" i="1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𝟏𝟎𝟎</m:t>
                        </m:r>
                        <m:r>
                          <m:rPr>
                            <m:nor/>
                          </m:rPr>
                          <a:rPr lang="el-GR" b="1" i="1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</m:num>
                      <m:den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1=2cos(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96</m:t>
                        </m:r>
                        <m:r>
                          <m:rPr>
                            <m:nor/>
                          </m:rPr>
                          <a:rPr lang="el-GR" b="1" i="1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</m:num>
                      <m:den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l-GR" b="1" i="1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</m:num>
                      <m:den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-1=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2cos(32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b="1" i="1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π</m:t>
                    </m:r>
                    <m:r>
                      <m:rPr>
                        <m:nor/>
                      </m:rPr>
                      <a:rPr lang="en-US" b="1" i="1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+</m:t>
                    </m:r>
                    <m:f>
                      <m:fPr>
                        <m:ctrlPr>
                          <a:rPr lang="en-US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l-GR" b="1" i="1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</m:num>
                      <m:den>
                        <m:r>
                          <a:rPr lang="en-US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2cos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l-GR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2cos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l-GR" b="1" i="1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  <m:r>
                          <m:rPr>
                            <m:nor/>
                          </m:rPr>
                          <a:rPr lang="en-US" b="1" i="1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l-GR" b="1" i="1" dirty="0">
                                <a:solidFill>
                                  <a:prstClr val="black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π</m:t>
                            </m:r>
                          </m:num>
                          <m:den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-1=</a:t>
                </a:r>
                <a:endParaRPr lang="ru-RU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-2cos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b="1" i="1" dirty="0" smtClean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</m:num>
                      <m:den>
                        <m:r>
                          <a:rPr lang="en-US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  <m:r>
                      <a:rPr lang="en-US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1=</a:t>
                </a:r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-2.</a:t>
                </a:r>
                <a:endParaRPr lang="ru-RU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b="1" i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-2</a:t>
                </a:r>
                <a:endParaRPr lang="en-US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b="1" i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b="1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58" y="1301347"/>
                <a:ext cx="8538040" cy="6066725"/>
              </a:xfrm>
              <a:prstGeom prst="rect">
                <a:avLst/>
              </a:prstGeom>
              <a:blipFill rotWithShape="1">
                <a:blip r:embed="rId4"/>
                <a:stretch>
                  <a:fillRect l="-571" t="-502" r="-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Прямая соединительная линия 6"/>
          <p:cNvCxnSpPr/>
          <p:nvPr/>
        </p:nvCxnSpPr>
        <p:spPr>
          <a:xfrm>
            <a:off x="7147932" y="2386463"/>
            <a:ext cx="4803742" cy="1878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8028878" y="1496853"/>
            <a:ext cx="911922" cy="6236"/>
          </a:xfrm>
          <a:prstGeom prst="line">
            <a:avLst/>
          </a:prstGeom>
          <a:noFill/>
          <a:ln w="57150" cap="flat" cmpd="sng" algn="ctr">
            <a:solidFill>
              <a:srgbClr val="ED7D31"/>
            </a:solidFill>
            <a:prstDash val="solid"/>
            <a:miter lim="800000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8296507" y="1159727"/>
            <a:ext cx="934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Т=2</a:t>
            </a:r>
          </a:p>
        </p:txBody>
      </p:sp>
    </p:spTree>
    <p:extLst>
      <p:ext uri="{BB962C8B-B14F-4D97-AF65-F5344CB8AC3E}">
        <p14:creationId xmlns:p14="http://schemas.microsoft.com/office/powerpoint/2010/main" val="329150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3121" y="1149531"/>
            <a:ext cx="8419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1.ПРОЕКТ. Демонстрационный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контрольных измерительных материалов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единого государственного экзамена 2022 года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МАТЕМАТИКЕ. Профильный уровень. ФИПИ </a:t>
            </a:r>
          </a:p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2.Статград. Новое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 по математике — Профиль 2022. Открытый банк заданий с ответами.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03121" y="3592287"/>
            <a:ext cx="8112033" cy="16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2400" b="1" i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3.Образовательный 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портал «СДАМ ГИА» Математика профильного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уровня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42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2344</TotalTime>
  <Words>958</Words>
  <Application>Microsoft Office PowerPoint</Application>
  <PresentationFormat>Произвольный</PresentationFormat>
  <Paragraphs>94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                «Анализ графиков (новое 9 задание). Подготовка к профильному ЕГЭ по математике»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KottoSOFT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</dc:creator>
  <cp:lastModifiedBy>Пользователь Windows</cp:lastModifiedBy>
  <cp:revision>171</cp:revision>
  <dcterms:created xsi:type="dcterms:W3CDTF">2021-10-02T13:51:53Z</dcterms:created>
  <dcterms:modified xsi:type="dcterms:W3CDTF">2022-04-25T10:41:06Z</dcterms:modified>
</cp:coreProperties>
</file>