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g"/>
  <Override PartName="/ppt/media/image10.jpg" ContentType="image/jpg"/>
  <Override PartName="/ppt/media/image11.jpg" ContentType="image/jpg"/>
  <Override PartName="/ppt/media/image33.jpg" ContentType="image/jpg"/>
  <Override PartName="/ppt/media/image34.jpg" ContentType="image/jpg"/>
  <Override PartName="/ppt/media/image35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media/image48.jpg" ContentType="image/jpg"/>
  <Override PartName="/ppt/media/image4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356" r:id="rId3"/>
    <p:sldId id="324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17" r:id="rId13"/>
    <p:sldId id="325" r:id="rId14"/>
    <p:sldId id="345" r:id="rId15"/>
    <p:sldId id="346" r:id="rId16"/>
    <p:sldId id="349" r:id="rId17"/>
    <p:sldId id="339" r:id="rId18"/>
    <p:sldId id="344" r:id="rId19"/>
    <p:sldId id="350" r:id="rId20"/>
    <p:sldId id="351" r:id="rId21"/>
    <p:sldId id="352" r:id="rId22"/>
    <p:sldId id="353" r:id="rId23"/>
    <p:sldId id="354" r:id="rId24"/>
    <p:sldId id="355" r:id="rId25"/>
    <p:sldId id="327" r:id="rId26"/>
    <p:sldId id="374" r:id="rId27"/>
    <p:sldId id="328" r:id="rId28"/>
    <p:sldId id="375" r:id="rId29"/>
    <p:sldId id="376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65" r:id="rId38"/>
    <p:sldId id="366" r:id="rId39"/>
    <p:sldId id="367" r:id="rId40"/>
    <p:sldId id="368" r:id="rId41"/>
    <p:sldId id="336" r:id="rId42"/>
    <p:sldId id="369" r:id="rId43"/>
    <p:sldId id="337" r:id="rId44"/>
    <p:sldId id="370" r:id="rId45"/>
    <p:sldId id="371" r:id="rId46"/>
    <p:sldId id="372" r:id="rId47"/>
    <p:sldId id="373" r:id="rId48"/>
    <p:sldId id="377" r:id="rId49"/>
    <p:sldId id="378" r:id="rId50"/>
    <p:sldId id="379" r:id="rId51"/>
    <p:sldId id="380" r:id="rId52"/>
    <p:sldId id="381" r:id="rId53"/>
    <p:sldId id="382" r:id="rId54"/>
    <p:sldId id="268" r:id="rId55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A29"/>
    <a:srgbClr val="8DCA62"/>
    <a:srgbClr val="D9FFAD"/>
    <a:srgbClr val="35789C"/>
    <a:srgbClr val="92D050"/>
    <a:srgbClr val="2D8EA8"/>
    <a:srgbClr val="006FA4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92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98BC0-FCA6-4769-9B25-B2590B85CCAD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7EEE55-15FD-4140-88C0-46CFAC5E337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ndara Light" panose="020E0502030303020204" pitchFamily="34" charset="0"/>
            </a:rPr>
            <a:t>популяризация семейного чтения</a:t>
          </a:r>
          <a:endParaRPr lang="ru-RU" sz="1800" b="1" dirty="0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3B46C438-126C-456C-945F-3BC648262C7E}" type="parTrans" cxnId="{15817371-49FA-4108-8D03-8BE4AF48E99B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B1CC2DB4-D41F-4E97-BB76-28AA5A9EB19F}" type="sibTrans" cxnId="{15817371-49FA-4108-8D03-8BE4AF48E99B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78AC8E3A-17E3-4303-8DAC-5B0ABEC8A76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ndara Light" panose="020E0502030303020204" pitchFamily="34" charset="0"/>
            </a:rPr>
            <a:t>создание условий для формирования и активного внедрения в образовательных организациях образовательных программ поддержки чтения</a:t>
          </a:r>
          <a:endParaRPr lang="ru-RU" sz="1800" b="1" dirty="0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47D6C7C9-E9D1-44F8-BFF5-406B9B30A11F}" type="parTrans" cxnId="{FF72B19B-252A-4040-9ABA-9C67A122069E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90FF3794-8C66-4E6C-B96C-A5169755300A}" type="sibTrans" cxnId="{FF72B19B-252A-4040-9ABA-9C67A122069E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63F7A44A-1FEA-4D7E-897E-9BEF6871093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Candara Light" panose="020E0502030303020204" pitchFamily="34" charset="0"/>
            </a:rPr>
            <a:t>создание условий для реализации программ внеурочной деятельности, в том числе с использованием сетевой формы</a:t>
          </a:r>
          <a:endParaRPr lang="ru-RU" sz="1800" b="1" dirty="0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704A8B9C-6CCD-4D19-9438-92797058759D}" type="parTrans" cxnId="{CCF397E5-EB4A-4E38-97EC-D869C700D3C3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B9EB0081-F1E2-4F27-B11D-3F9515D74A14}" type="sibTrans" cxnId="{CCF397E5-EB4A-4E38-97EC-D869C700D3C3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BB0FE66F-7A75-4E23-83ED-F2B525C8A881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Candara Light" panose="020E0502030303020204" pitchFamily="34" charset="0"/>
            </a:rPr>
            <a:t>активное вовлечение детей в творчество, выявление и поддержка одарённых детей в области литературы и художественного слова</a:t>
          </a:r>
          <a:endParaRPr lang="ru-RU" sz="1800" b="1" dirty="0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ADCAF630-4985-40C4-9BFB-26B537994783}" type="parTrans" cxnId="{6BA8D1A7-FFBB-4DDE-8C99-7FC38B15DEE0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AC512A7C-29CF-4CBF-9E8D-94F6E1FA3D97}" type="sibTrans" cxnId="{6BA8D1A7-FFBB-4DDE-8C99-7FC38B15DEE0}">
      <dgm:prSet custT="1"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E9CE4EB1-D573-4CD2-AF99-F8A1522C75CD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Candara Light" panose="020E0502030303020204" pitchFamily="34" charset="0"/>
            </a:rPr>
            <a:t>создание в библиотеках и других культурно-просветительских учреждениях современного и привлекательного для детей и родителей пространства</a:t>
          </a:r>
          <a:endParaRPr lang="ru-RU" sz="1800" b="1" dirty="0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D9171DAC-60AC-45A8-9A82-C259059D6AF4}" type="parTrans" cxnId="{75C002C5-7A88-4780-82D2-77DDE351373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D88A2EF5-FA1C-4052-86AF-9C4E58ACDFCB}" type="sibTrans" cxnId="{75C002C5-7A88-4780-82D2-77DDE351373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77318CD8-645D-4BED-BA8C-8B4D7446D272}">
      <dgm:prSet phldrT="[Текст]" custT="1"/>
      <dgm:spPr/>
      <dgm:t>
        <a:bodyPr/>
        <a:lstStyle/>
        <a:p>
          <a:endParaRPr lang="ru-RU"/>
        </a:p>
      </dgm:t>
    </dgm:pt>
    <dgm:pt modelId="{A8C97DA8-8B05-458B-92C4-DD9997B3F550}" type="parTrans" cxnId="{EDEB9AC9-2718-4BDE-B124-1C3851F73F0B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38CEC73E-3F84-4701-9072-426BC4D748E1}" type="sibTrans" cxnId="{EDEB9AC9-2718-4BDE-B124-1C3851F73F0B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Candara Light" panose="020E0502030303020204" pitchFamily="34" charset="0"/>
          </a:endParaRPr>
        </a:p>
      </dgm:t>
    </dgm:pt>
    <dgm:pt modelId="{B5B6F253-520B-490F-849A-6CFD5AECA9C7}" type="pres">
      <dgm:prSet presAssocID="{D8F98BC0-FCA6-4769-9B25-B2590B85CCA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5C6578-496D-4FD0-959C-BEC34ED8BC2C}" type="pres">
      <dgm:prSet presAssocID="{D8F98BC0-FCA6-4769-9B25-B2590B85CCAD}" presName="dummyMaxCanvas" presStyleCnt="0">
        <dgm:presLayoutVars/>
      </dgm:prSet>
      <dgm:spPr/>
    </dgm:pt>
    <dgm:pt modelId="{2F864BAF-BA8D-48EE-9260-E630AE1AC872}" type="pres">
      <dgm:prSet presAssocID="{D8F98BC0-FCA6-4769-9B25-B2590B85CCAD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913F6-BCBC-4FBB-84C4-53E3571EB5E0}" type="pres">
      <dgm:prSet presAssocID="{D8F98BC0-FCA6-4769-9B25-B2590B85CCA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87EEC-6117-4BB3-9C3F-1BC85F8ADD2A}" type="pres">
      <dgm:prSet presAssocID="{D8F98BC0-FCA6-4769-9B25-B2590B85CCA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DE1F5-49A2-46DE-B0CA-411342728204}" type="pres">
      <dgm:prSet presAssocID="{D8F98BC0-FCA6-4769-9B25-B2590B85CCA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F3E9E-5878-4B57-9C55-8D4A9F824323}" type="pres">
      <dgm:prSet presAssocID="{D8F98BC0-FCA6-4769-9B25-B2590B85CCA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F0724-D57F-4322-96BC-2B3824D5142B}" type="pres">
      <dgm:prSet presAssocID="{D8F98BC0-FCA6-4769-9B25-B2590B85CCA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AE7F4-5215-4632-97A0-F44D8CE2E93E}" type="pres">
      <dgm:prSet presAssocID="{D8F98BC0-FCA6-4769-9B25-B2590B85CCA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4DBCE-67D3-453B-B954-A317D2C4D0B2}" type="pres">
      <dgm:prSet presAssocID="{D8F98BC0-FCA6-4769-9B25-B2590B85CCA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3613C-C4ED-42B0-BEB6-A9C76F17A46D}" type="pres">
      <dgm:prSet presAssocID="{D8F98BC0-FCA6-4769-9B25-B2590B85CCA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4B565E-373D-4450-A681-36A1A3C291AB}" type="pres">
      <dgm:prSet presAssocID="{D8F98BC0-FCA6-4769-9B25-B2590B85CCA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AFD55-5F20-4991-87A7-59414F976FE7}" type="pres">
      <dgm:prSet presAssocID="{D8F98BC0-FCA6-4769-9B25-B2590B85CCA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FF38F-170E-4470-B7D9-911CD62D12D1}" type="pres">
      <dgm:prSet presAssocID="{D8F98BC0-FCA6-4769-9B25-B2590B85CCA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8F67-0419-4198-9687-609032A2A034}" type="pres">
      <dgm:prSet presAssocID="{D8F98BC0-FCA6-4769-9B25-B2590B85CCA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16C76-E65B-4643-A756-2D37CD667666}" type="pres">
      <dgm:prSet presAssocID="{D8F98BC0-FCA6-4769-9B25-B2590B85CCA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CE6C07-CD05-4CF6-904B-29EB634D77C4}" type="presOf" srcId="{B1CC2DB4-D41F-4E97-BB76-28AA5A9EB19F}" destId="{798F0724-D57F-4322-96BC-2B3824D5142B}" srcOrd="0" destOrd="0" presId="urn:microsoft.com/office/officeart/2005/8/layout/vProcess5"/>
    <dgm:cxn modelId="{47AA6052-FEC6-4F8C-8CE9-6CA85EF356D6}" type="presOf" srcId="{E9CE4EB1-D573-4CD2-AF99-F8A1522C75CD}" destId="{F03F3E9E-5878-4B57-9C55-8D4A9F824323}" srcOrd="0" destOrd="0" presId="urn:microsoft.com/office/officeart/2005/8/layout/vProcess5"/>
    <dgm:cxn modelId="{92E7AAA6-563F-408E-9730-D9C69FF7A4D8}" type="presOf" srcId="{BB0FE66F-7A75-4E23-83ED-F2B525C8A881}" destId="{AC2DE1F5-49A2-46DE-B0CA-411342728204}" srcOrd="0" destOrd="0" presId="urn:microsoft.com/office/officeart/2005/8/layout/vProcess5"/>
    <dgm:cxn modelId="{EDEB9AC9-2718-4BDE-B124-1C3851F73F0B}" srcId="{D8F98BC0-FCA6-4769-9B25-B2590B85CCAD}" destId="{77318CD8-645D-4BED-BA8C-8B4D7446D272}" srcOrd="5" destOrd="0" parTransId="{A8C97DA8-8B05-458B-92C4-DD9997B3F550}" sibTransId="{38CEC73E-3F84-4701-9072-426BC4D748E1}"/>
    <dgm:cxn modelId="{F2540A83-C12E-4A8F-883D-A4B76E24252B}" type="presOf" srcId="{63F7A44A-1FEA-4D7E-897E-9BEF68710937}" destId="{051FF38F-170E-4470-B7D9-911CD62D12D1}" srcOrd="1" destOrd="0" presId="urn:microsoft.com/office/officeart/2005/8/layout/vProcess5"/>
    <dgm:cxn modelId="{15817371-49FA-4108-8D03-8BE4AF48E99B}" srcId="{D8F98BC0-FCA6-4769-9B25-B2590B85CCAD}" destId="{EC7EEE55-15FD-4140-88C0-46CFAC5E3379}" srcOrd="0" destOrd="0" parTransId="{3B46C438-126C-456C-945F-3BC648262C7E}" sibTransId="{B1CC2DB4-D41F-4E97-BB76-28AA5A9EB19F}"/>
    <dgm:cxn modelId="{97F029DA-DF2B-4910-BC9D-5276C945A135}" type="presOf" srcId="{BB0FE66F-7A75-4E23-83ED-F2B525C8A881}" destId="{1F908F67-0419-4198-9687-609032A2A034}" srcOrd="1" destOrd="0" presId="urn:microsoft.com/office/officeart/2005/8/layout/vProcess5"/>
    <dgm:cxn modelId="{FF72B19B-252A-4040-9ABA-9C67A122069E}" srcId="{D8F98BC0-FCA6-4769-9B25-B2590B85CCAD}" destId="{78AC8E3A-17E3-4303-8DAC-5B0ABEC8A76D}" srcOrd="1" destOrd="0" parTransId="{47D6C7C9-E9D1-44F8-BFF5-406B9B30A11F}" sibTransId="{90FF3794-8C66-4E6C-B96C-A5169755300A}"/>
    <dgm:cxn modelId="{75C002C5-7A88-4780-82D2-77DDE3513737}" srcId="{D8F98BC0-FCA6-4769-9B25-B2590B85CCAD}" destId="{E9CE4EB1-D573-4CD2-AF99-F8A1522C75CD}" srcOrd="4" destOrd="0" parTransId="{D9171DAC-60AC-45A8-9A82-C259059D6AF4}" sibTransId="{D88A2EF5-FA1C-4052-86AF-9C4E58ACDFCB}"/>
    <dgm:cxn modelId="{40C73F00-3574-4729-83A9-5EFDC8116201}" type="presOf" srcId="{EC7EEE55-15FD-4140-88C0-46CFAC5E3379}" destId="{614B565E-373D-4450-A681-36A1A3C291AB}" srcOrd="1" destOrd="0" presId="urn:microsoft.com/office/officeart/2005/8/layout/vProcess5"/>
    <dgm:cxn modelId="{FECBF6EC-D16A-4B68-9954-9512927B14F1}" type="presOf" srcId="{D8F98BC0-FCA6-4769-9B25-B2590B85CCAD}" destId="{B5B6F253-520B-490F-849A-6CFD5AECA9C7}" srcOrd="0" destOrd="0" presId="urn:microsoft.com/office/officeart/2005/8/layout/vProcess5"/>
    <dgm:cxn modelId="{6AA7BBC5-93DC-4F54-B03B-7DAA5BE7FA75}" type="presOf" srcId="{E9CE4EB1-D573-4CD2-AF99-F8A1522C75CD}" destId="{EAF16C76-E65B-4643-A756-2D37CD667666}" srcOrd="1" destOrd="0" presId="urn:microsoft.com/office/officeart/2005/8/layout/vProcess5"/>
    <dgm:cxn modelId="{7B614F0B-1FCE-488A-AFA1-DDA0709DBE5C}" type="presOf" srcId="{90FF3794-8C66-4E6C-B96C-A5169755300A}" destId="{6ADAE7F4-5215-4632-97A0-F44D8CE2E93E}" srcOrd="0" destOrd="0" presId="urn:microsoft.com/office/officeart/2005/8/layout/vProcess5"/>
    <dgm:cxn modelId="{5334AA62-8E36-470A-8B30-F91A26C3EC34}" type="presOf" srcId="{63F7A44A-1FEA-4D7E-897E-9BEF68710937}" destId="{CA287EEC-6117-4BB3-9C3F-1BC85F8ADD2A}" srcOrd="0" destOrd="0" presId="urn:microsoft.com/office/officeart/2005/8/layout/vProcess5"/>
    <dgm:cxn modelId="{615C8BCB-1711-415B-B2B1-0E663798F022}" type="presOf" srcId="{78AC8E3A-17E3-4303-8DAC-5B0ABEC8A76D}" destId="{126913F6-BCBC-4FBB-84C4-53E3571EB5E0}" srcOrd="0" destOrd="0" presId="urn:microsoft.com/office/officeart/2005/8/layout/vProcess5"/>
    <dgm:cxn modelId="{56C5DFA6-4B59-49E1-8C10-60AE04429AA3}" type="presOf" srcId="{EC7EEE55-15FD-4140-88C0-46CFAC5E3379}" destId="{2F864BAF-BA8D-48EE-9260-E630AE1AC872}" srcOrd="0" destOrd="0" presId="urn:microsoft.com/office/officeart/2005/8/layout/vProcess5"/>
    <dgm:cxn modelId="{6BA8D1A7-FFBB-4DDE-8C99-7FC38B15DEE0}" srcId="{D8F98BC0-FCA6-4769-9B25-B2590B85CCAD}" destId="{BB0FE66F-7A75-4E23-83ED-F2B525C8A881}" srcOrd="3" destOrd="0" parTransId="{ADCAF630-4985-40C4-9BFB-26B537994783}" sibTransId="{AC512A7C-29CF-4CBF-9E8D-94F6E1FA3D97}"/>
    <dgm:cxn modelId="{5B22EFCD-788F-47E8-8A75-B6DA9464FFE8}" type="presOf" srcId="{B9EB0081-F1E2-4F27-B11D-3F9515D74A14}" destId="{BD24DBCE-67D3-453B-B954-A317D2C4D0B2}" srcOrd="0" destOrd="0" presId="urn:microsoft.com/office/officeart/2005/8/layout/vProcess5"/>
    <dgm:cxn modelId="{01E98A50-80E1-4310-ABB0-826588F2ED84}" type="presOf" srcId="{78AC8E3A-17E3-4303-8DAC-5B0ABEC8A76D}" destId="{17CAFD55-5F20-4991-87A7-59414F976FE7}" srcOrd="1" destOrd="0" presId="urn:microsoft.com/office/officeart/2005/8/layout/vProcess5"/>
    <dgm:cxn modelId="{CCF397E5-EB4A-4E38-97EC-D869C700D3C3}" srcId="{D8F98BC0-FCA6-4769-9B25-B2590B85CCAD}" destId="{63F7A44A-1FEA-4D7E-897E-9BEF68710937}" srcOrd="2" destOrd="0" parTransId="{704A8B9C-6CCD-4D19-9438-92797058759D}" sibTransId="{B9EB0081-F1E2-4F27-B11D-3F9515D74A14}"/>
    <dgm:cxn modelId="{78B750D6-52B3-4B0F-B36E-A2E73D8DF884}" type="presOf" srcId="{AC512A7C-29CF-4CBF-9E8D-94F6E1FA3D97}" destId="{1943613C-C4ED-42B0-BEB6-A9C76F17A46D}" srcOrd="0" destOrd="0" presId="urn:microsoft.com/office/officeart/2005/8/layout/vProcess5"/>
    <dgm:cxn modelId="{59134993-6CD6-42DF-A8FF-11CC85B7B750}" type="presParOf" srcId="{B5B6F253-520B-490F-849A-6CFD5AECA9C7}" destId="{545C6578-496D-4FD0-959C-BEC34ED8BC2C}" srcOrd="0" destOrd="0" presId="urn:microsoft.com/office/officeart/2005/8/layout/vProcess5"/>
    <dgm:cxn modelId="{2BC29D2C-BD2D-44B1-9567-307748F0FE24}" type="presParOf" srcId="{B5B6F253-520B-490F-849A-6CFD5AECA9C7}" destId="{2F864BAF-BA8D-48EE-9260-E630AE1AC872}" srcOrd="1" destOrd="0" presId="urn:microsoft.com/office/officeart/2005/8/layout/vProcess5"/>
    <dgm:cxn modelId="{D85D9E94-B09C-4CB4-A99A-5BFC59D209FF}" type="presParOf" srcId="{B5B6F253-520B-490F-849A-6CFD5AECA9C7}" destId="{126913F6-BCBC-4FBB-84C4-53E3571EB5E0}" srcOrd="2" destOrd="0" presId="urn:microsoft.com/office/officeart/2005/8/layout/vProcess5"/>
    <dgm:cxn modelId="{BA8DF3A5-2114-4927-B503-F71DC2200C0B}" type="presParOf" srcId="{B5B6F253-520B-490F-849A-6CFD5AECA9C7}" destId="{CA287EEC-6117-4BB3-9C3F-1BC85F8ADD2A}" srcOrd="3" destOrd="0" presId="urn:microsoft.com/office/officeart/2005/8/layout/vProcess5"/>
    <dgm:cxn modelId="{E35BEB69-D33A-4F07-9F4E-FFF4F6DDD156}" type="presParOf" srcId="{B5B6F253-520B-490F-849A-6CFD5AECA9C7}" destId="{AC2DE1F5-49A2-46DE-B0CA-411342728204}" srcOrd="4" destOrd="0" presId="urn:microsoft.com/office/officeart/2005/8/layout/vProcess5"/>
    <dgm:cxn modelId="{F2FFC06B-9A8F-4F5A-8692-F03133F6BDA1}" type="presParOf" srcId="{B5B6F253-520B-490F-849A-6CFD5AECA9C7}" destId="{F03F3E9E-5878-4B57-9C55-8D4A9F824323}" srcOrd="5" destOrd="0" presId="urn:microsoft.com/office/officeart/2005/8/layout/vProcess5"/>
    <dgm:cxn modelId="{8AA713DE-60A2-4EC1-B0D5-C3DD8BE92C6D}" type="presParOf" srcId="{B5B6F253-520B-490F-849A-6CFD5AECA9C7}" destId="{798F0724-D57F-4322-96BC-2B3824D5142B}" srcOrd="6" destOrd="0" presId="urn:microsoft.com/office/officeart/2005/8/layout/vProcess5"/>
    <dgm:cxn modelId="{C653FAB3-4027-4F2B-BD3F-CB836B25C9C2}" type="presParOf" srcId="{B5B6F253-520B-490F-849A-6CFD5AECA9C7}" destId="{6ADAE7F4-5215-4632-97A0-F44D8CE2E93E}" srcOrd="7" destOrd="0" presId="urn:microsoft.com/office/officeart/2005/8/layout/vProcess5"/>
    <dgm:cxn modelId="{E7E13A82-0082-4C0A-9130-BF2432EDFA9E}" type="presParOf" srcId="{B5B6F253-520B-490F-849A-6CFD5AECA9C7}" destId="{BD24DBCE-67D3-453B-B954-A317D2C4D0B2}" srcOrd="8" destOrd="0" presId="urn:microsoft.com/office/officeart/2005/8/layout/vProcess5"/>
    <dgm:cxn modelId="{DE948B81-023B-44AD-9E0B-E4E36D33F8B5}" type="presParOf" srcId="{B5B6F253-520B-490F-849A-6CFD5AECA9C7}" destId="{1943613C-C4ED-42B0-BEB6-A9C76F17A46D}" srcOrd="9" destOrd="0" presId="urn:microsoft.com/office/officeart/2005/8/layout/vProcess5"/>
    <dgm:cxn modelId="{F0474B0E-01A8-4735-9DCE-6F846B2153FE}" type="presParOf" srcId="{B5B6F253-520B-490F-849A-6CFD5AECA9C7}" destId="{614B565E-373D-4450-A681-36A1A3C291AB}" srcOrd="10" destOrd="0" presId="urn:microsoft.com/office/officeart/2005/8/layout/vProcess5"/>
    <dgm:cxn modelId="{2B298D0C-F48F-4E47-B860-7B272070DB69}" type="presParOf" srcId="{B5B6F253-520B-490F-849A-6CFD5AECA9C7}" destId="{17CAFD55-5F20-4991-87A7-59414F976FE7}" srcOrd="11" destOrd="0" presId="urn:microsoft.com/office/officeart/2005/8/layout/vProcess5"/>
    <dgm:cxn modelId="{1BC0CD08-7B2E-4B73-B27A-99A729D42CBB}" type="presParOf" srcId="{B5B6F253-520B-490F-849A-6CFD5AECA9C7}" destId="{051FF38F-170E-4470-B7D9-911CD62D12D1}" srcOrd="12" destOrd="0" presId="urn:microsoft.com/office/officeart/2005/8/layout/vProcess5"/>
    <dgm:cxn modelId="{F3E3F1F8-379A-4CAD-8B45-EB2E61790117}" type="presParOf" srcId="{B5B6F253-520B-490F-849A-6CFD5AECA9C7}" destId="{1F908F67-0419-4198-9687-609032A2A034}" srcOrd="13" destOrd="0" presId="urn:microsoft.com/office/officeart/2005/8/layout/vProcess5"/>
    <dgm:cxn modelId="{4A3575CE-399B-4997-9205-6929E5278544}" type="presParOf" srcId="{B5B6F253-520B-490F-849A-6CFD5AECA9C7}" destId="{EAF16C76-E65B-4643-A756-2D37CD66766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64BAF-BA8D-48EE-9260-E630AE1AC872}">
      <dsp:nvSpPr>
        <dsp:cNvPr id="0" name=""/>
        <dsp:cNvSpPr/>
      </dsp:nvSpPr>
      <dsp:spPr>
        <a:xfrm>
          <a:off x="0" y="0"/>
          <a:ext cx="8801100" cy="822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Candara Light" panose="020E0502030303020204" pitchFamily="34" charset="0"/>
            </a:rPr>
            <a:t>популяризация семейного чтения</a:t>
          </a:r>
          <a:endParaRPr lang="ru-RU" sz="1800" b="1" kern="1200" dirty="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24085" y="24085"/>
        <a:ext cx="7817556" cy="774136"/>
      </dsp:txXfrm>
    </dsp:sp>
    <dsp:sp modelId="{126913F6-BCBC-4FBB-84C4-53E3571EB5E0}">
      <dsp:nvSpPr>
        <dsp:cNvPr id="0" name=""/>
        <dsp:cNvSpPr/>
      </dsp:nvSpPr>
      <dsp:spPr>
        <a:xfrm>
          <a:off x="657225" y="936515"/>
          <a:ext cx="8801100" cy="822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Candara Light" panose="020E0502030303020204" pitchFamily="34" charset="0"/>
            </a:rPr>
            <a:t>создание условий для формирования и активного внедрения в образовательных организациях образовательных программ поддержки чтения</a:t>
          </a:r>
          <a:endParaRPr lang="ru-RU" sz="1800" b="1" kern="1200" dirty="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681310" y="960600"/>
        <a:ext cx="7561206" cy="774136"/>
      </dsp:txXfrm>
    </dsp:sp>
    <dsp:sp modelId="{CA287EEC-6117-4BB3-9C3F-1BC85F8ADD2A}">
      <dsp:nvSpPr>
        <dsp:cNvPr id="0" name=""/>
        <dsp:cNvSpPr/>
      </dsp:nvSpPr>
      <dsp:spPr>
        <a:xfrm>
          <a:off x="1314450" y="1873030"/>
          <a:ext cx="8801100" cy="822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Candara Light" panose="020E0502030303020204" pitchFamily="34" charset="0"/>
            </a:rPr>
            <a:t>создание условий для реализации программ внеурочной деятельности, в том числе с использованием сетевой формы</a:t>
          </a:r>
          <a:endParaRPr lang="ru-RU" sz="1800" b="1" kern="1200" dirty="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1338535" y="1897115"/>
        <a:ext cx="7561206" cy="774136"/>
      </dsp:txXfrm>
    </dsp:sp>
    <dsp:sp modelId="{AC2DE1F5-49A2-46DE-B0CA-411342728204}">
      <dsp:nvSpPr>
        <dsp:cNvPr id="0" name=""/>
        <dsp:cNvSpPr/>
      </dsp:nvSpPr>
      <dsp:spPr>
        <a:xfrm>
          <a:off x="1971675" y="2809545"/>
          <a:ext cx="8801100" cy="822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Candara Light" panose="020E0502030303020204" pitchFamily="34" charset="0"/>
            </a:rPr>
            <a:t>активное вовлечение детей в творчество, выявление и поддержка одарённых детей в области литературы и художественного слова</a:t>
          </a:r>
          <a:endParaRPr lang="ru-RU" sz="1800" b="1" kern="1200" dirty="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1995760" y="2833630"/>
        <a:ext cx="7561206" cy="774136"/>
      </dsp:txXfrm>
    </dsp:sp>
    <dsp:sp modelId="{F03F3E9E-5878-4B57-9C55-8D4A9F824323}">
      <dsp:nvSpPr>
        <dsp:cNvPr id="0" name=""/>
        <dsp:cNvSpPr/>
      </dsp:nvSpPr>
      <dsp:spPr>
        <a:xfrm>
          <a:off x="2628900" y="3746060"/>
          <a:ext cx="8801100" cy="822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Candara Light" panose="020E0502030303020204" pitchFamily="34" charset="0"/>
            </a:rPr>
            <a:t>создание в библиотеках и других культурно-просветительских учреждениях современного и привлекательного для детей и родителей пространства</a:t>
          </a:r>
          <a:endParaRPr lang="ru-RU" sz="1800" b="1" kern="1200" dirty="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2652985" y="3770145"/>
        <a:ext cx="7561206" cy="774136"/>
      </dsp:txXfrm>
    </dsp:sp>
    <dsp:sp modelId="{798F0724-D57F-4322-96BC-2B3824D5142B}">
      <dsp:nvSpPr>
        <dsp:cNvPr id="0" name=""/>
        <dsp:cNvSpPr/>
      </dsp:nvSpPr>
      <dsp:spPr>
        <a:xfrm>
          <a:off x="8266601" y="600740"/>
          <a:ext cx="534498" cy="5344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8386863" y="600740"/>
        <a:ext cx="293974" cy="402210"/>
      </dsp:txXfrm>
    </dsp:sp>
    <dsp:sp modelId="{6ADAE7F4-5215-4632-97A0-F44D8CE2E93E}">
      <dsp:nvSpPr>
        <dsp:cNvPr id="0" name=""/>
        <dsp:cNvSpPr/>
      </dsp:nvSpPr>
      <dsp:spPr>
        <a:xfrm>
          <a:off x="8923826" y="1537255"/>
          <a:ext cx="534498" cy="5344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9044088" y="1537255"/>
        <a:ext cx="293974" cy="402210"/>
      </dsp:txXfrm>
    </dsp:sp>
    <dsp:sp modelId="{BD24DBCE-67D3-453B-B954-A317D2C4D0B2}">
      <dsp:nvSpPr>
        <dsp:cNvPr id="0" name=""/>
        <dsp:cNvSpPr/>
      </dsp:nvSpPr>
      <dsp:spPr>
        <a:xfrm>
          <a:off x="9581051" y="2460065"/>
          <a:ext cx="534498" cy="5344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9701313" y="2460065"/>
        <a:ext cx="293974" cy="402210"/>
      </dsp:txXfrm>
    </dsp:sp>
    <dsp:sp modelId="{1943613C-C4ED-42B0-BEB6-A9C76F17A46D}">
      <dsp:nvSpPr>
        <dsp:cNvPr id="0" name=""/>
        <dsp:cNvSpPr/>
      </dsp:nvSpPr>
      <dsp:spPr>
        <a:xfrm>
          <a:off x="10238276" y="3405717"/>
          <a:ext cx="534498" cy="53449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>
            <a:solidFill>
              <a:schemeClr val="tx1"/>
            </a:solidFill>
            <a:latin typeface="Candara Light" panose="020E0502030303020204" pitchFamily="34" charset="0"/>
          </a:endParaRPr>
        </a:p>
      </dsp:txBody>
      <dsp:txXfrm>
        <a:off x="10358538" y="3405717"/>
        <a:ext cx="293974" cy="402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4.08451" units="1/cm"/>
          <inkml:channelProperty channel="Y" name="resolution" value="54" units="1/cm"/>
          <inkml:channelProperty channel="T" name="resolution" value="1" units="1/dev"/>
        </inkml:channelProperties>
      </inkml:inkSource>
      <inkml:timestamp xml:id="ts0" timeString="2022-05-20T10:14:24.733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4.08451" units="1/cm"/>
          <inkml:channelProperty channel="Y" name="resolution" value="54" units="1/cm"/>
          <inkml:channelProperty channel="T" name="resolution" value="1" units="1/dev"/>
        </inkml:channelProperties>
      </inkml:inkSource>
      <inkml:timestamp xml:id="ts0" timeString="2022-05-20T10:14:27.490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543" cy="341458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AD46F3D7-A77B-4650-9801-BFA87C296AE2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10" y="6456219"/>
            <a:ext cx="4301543" cy="341457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E0A54670-7991-4F40-8198-0A3776EBC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43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54670-7991-4F40-8198-0A3776EBC28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1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54670-7991-4F40-8198-0A3776EBC28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9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6842-5D44-4FF0-95D2-A2BAA049AEC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11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6842-5D44-4FF0-95D2-A2BAA049AEC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E6842-5D44-4FF0-95D2-A2BAA049AEC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88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7" y="6400799"/>
            <a:ext cx="12189460" cy="457200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12188952" y="0"/>
                </a:moveTo>
                <a:lnTo>
                  <a:pt x="0" y="0"/>
                </a:lnTo>
                <a:lnTo>
                  <a:pt x="0" y="457199"/>
                </a:lnTo>
                <a:lnTo>
                  <a:pt x="12188952" y="457199"/>
                </a:lnTo>
                <a:lnTo>
                  <a:pt x="12188952" y="0"/>
                </a:lnTo>
                <a:close/>
              </a:path>
            </a:pathLst>
          </a:custGeom>
          <a:solidFill>
            <a:srgbClr val="497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333744"/>
            <a:ext cx="12189460" cy="64135"/>
          </a:xfrm>
          <a:custGeom>
            <a:avLst/>
            <a:gdLst/>
            <a:ahLst/>
            <a:cxnLst/>
            <a:rect l="l" t="t" r="r" b="b"/>
            <a:pathLst>
              <a:path w="12189460" h="64135">
                <a:moveTo>
                  <a:pt x="12188952" y="0"/>
                </a:moveTo>
                <a:lnTo>
                  <a:pt x="0" y="0"/>
                </a:lnTo>
                <a:lnTo>
                  <a:pt x="0" y="64007"/>
                </a:lnTo>
                <a:lnTo>
                  <a:pt x="12188952" y="64007"/>
                </a:lnTo>
                <a:lnTo>
                  <a:pt x="12188952" y="0"/>
                </a:lnTo>
                <a:close/>
              </a:path>
            </a:pathLst>
          </a:custGeom>
          <a:solidFill>
            <a:srgbClr val="8DCA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69614"/>
            <a:ext cx="8459893" cy="10156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5EA019C9-5610-46C2-BF54-7A59BCEB3062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8241" y="6377940"/>
            <a:ext cx="2804160" cy="276999"/>
          </a:xfrm>
        </p:spPr>
        <p:txBody>
          <a:bodyPr/>
          <a:lstStyle/>
          <a:p>
            <a:fld id="{E3C03B5A-7C92-453C-9ED1-DD83D31939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3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5EA019C9-5610-46C2-BF54-7A59BCEB3062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1" y="6377940"/>
            <a:ext cx="2804160" cy="276999"/>
          </a:xfrm>
        </p:spPr>
        <p:txBody>
          <a:bodyPr/>
          <a:lstStyle/>
          <a:p>
            <a:fld id="{E3C03B5A-7C92-453C-9ED1-DD83D31939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9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EA019C9-5610-46C2-BF54-7A59BCEB3062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C03B5A-7C92-453C-9ED1-DD83D31939E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95037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7860" y="1328674"/>
            <a:ext cx="10876279" cy="270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7860" y="1328674"/>
            <a:ext cx="10876279" cy="270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9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customXml" Target="../ink/ink2.xml"/><Relationship Id="rId4" Type="http://schemas.openxmlformats.org/officeDocument/2006/relationships/image" Target="../media/image10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db.ru/aktsiy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hyperlink" Target="https://&#1073;&#1077;&#1075;&#1091;&#1097;&#1072;&#1103;&#1082;&#1085;&#1080;&#1075;&#1072;.&#1088;&#1092;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-letopis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hyperlink" Target="https://prk.rgdb.ru/about-project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8.jpg"/><Relationship Id="rId18" Type="http://schemas.openxmlformats.org/officeDocument/2006/relationships/image" Target="../media/image73.jpg"/><Relationship Id="rId26" Type="http://schemas.openxmlformats.org/officeDocument/2006/relationships/image" Target="../media/image81.png"/><Relationship Id="rId3" Type="http://schemas.openxmlformats.org/officeDocument/2006/relationships/image" Target="../media/image34.jpg"/><Relationship Id="rId21" Type="http://schemas.openxmlformats.org/officeDocument/2006/relationships/image" Target="../media/image76.png"/><Relationship Id="rId7" Type="http://schemas.openxmlformats.org/officeDocument/2006/relationships/image" Target="../media/image66.jpg"/><Relationship Id="rId12" Type="http://schemas.openxmlformats.org/officeDocument/2006/relationships/image" Target="../media/image67.jpg"/><Relationship Id="rId17" Type="http://schemas.openxmlformats.org/officeDocument/2006/relationships/image" Target="../media/image72.jpg"/><Relationship Id="rId25" Type="http://schemas.openxmlformats.org/officeDocument/2006/relationships/image" Target="../media/image80.png"/><Relationship Id="rId2" Type="http://schemas.openxmlformats.org/officeDocument/2006/relationships/image" Target="../media/image33.jpg"/><Relationship Id="rId16" Type="http://schemas.openxmlformats.org/officeDocument/2006/relationships/image" Target="../media/image71.jpg"/><Relationship Id="rId20" Type="http://schemas.openxmlformats.org/officeDocument/2006/relationships/image" Target="../media/image75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12.png"/><Relationship Id="rId24" Type="http://schemas.openxmlformats.org/officeDocument/2006/relationships/image" Target="../media/image79.png"/><Relationship Id="rId5" Type="http://schemas.openxmlformats.org/officeDocument/2006/relationships/image" Target="../media/image64.jpg"/><Relationship Id="rId15" Type="http://schemas.openxmlformats.org/officeDocument/2006/relationships/image" Target="../media/image70.jp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11.jpg"/><Relationship Id="rId19" Type="http://schemas.openxmlformats.org/officeDocument/2006/relationships/image" Target="../media/image74.jpg"/><Relationship Id="rId4" Type="http://schemas.openxmlformats.org/officeDocument/2006/relationships/image" Target="../media/image35.jpg"/><Relationship Id="rId9" Type="http://schemas.openxmlformats.org/officeDocument/2006/relationships/image" Target="../media/image10.jpg"/><Relationship Id="rId14" Type="http://schemas.openxmlformats.org/officeDocument/2006/relationships/image" Target="../media/image69.jp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4.png"/><Relationship Id="rId3" Type="http://schemas.openxmlformats.org/officeDocument/2006/relationships/image" Target="../media/image86.png"/><Relationship Id="rId7" Type="http://schemas.openxmlformats.org/officeDocument/2006/relationships/image" Target="../media/image89.emf"/><Relationship Id="rId12" Type="http://schemas.openxmlformats.org/officeDocument/2006/relationships/image" Target="../media/image93.jpg"/><Relationship Id="rId17" Type="http://schemas.openxmlformats.org/officeDocument/2006/relationships/image" Target="../media/image98.png"/><Relationship Id="rId2" Type="http://schemas.openxmlformats.org/officeDocument/2006/relationships/image" Target="../media/image85.png"/><Relationship Id="rId16" Type="http://schemas.openxmlformats.org/officeDocument/2006/relationships/image" Target="../media/image9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11" Type="http://schemas.openxmlformats.org/officeDocument/2006/relationships/image" Target="../media/image92.png"/><Relationship Id="rId5" Type="http://schemas.microsoft.com/office/2007/relationships/hdphoto" Target="../media/hdphoto1.wdp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openxmlformats.org/officeDocument/2006/relationships/image" Target="../media/image90.emf"/><Relationship Id="rId1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microsoft.com/office/2007/relationships/hdphoto" Target="../media/hdphoto3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jpg"/><Relationship Id="rId5" Type="http://schemas.microsoft.com/office/2007/relationships/hdphoto" Target="../media/hdphoto5.wdp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microsoft.com/office/2007/relationships/hdphoto" Target="../media/hdphoto7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2.png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"/><Relationship Id="rId2" Type="http://schemas.openxmlformats.org/officeDocument/2006/relationships/image" Target="../media/image140.t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png"/><Relationship Id="rId9" Type="http://schemas.openxmlformats.org/officeDocument/2006/relationships/image" Target="../media/image149.jpeg"/><Relationship Id="rId1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book-team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3" name="object 3"/>
            <p:cNvSpPr/>
            <p:nvPr/>
          </p:nvSpPr>
          <p:spPr>
            <a:xfrm>
              <a:off x="3047" y="6400800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2188952" y="457200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233349" y="1219200"/>
            <a:ext cx="7070124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45085" algn="ctr"/>
            <a:r>
              <a:rPr lang="ru-RU" sz="3600" b="1" dirty="0"/>
              <a:t>Проектирование инфраструктуры детского чтения в условиях  образовательной организации</a:t>
            </a:r>
            <a:endParaRPr lang="en-US" sz="1400" b="1" spc="105" dirty="0">
              <a:solidFill>
                <a:srgbClr val="202020"/>
              </a:solidFill>
              <a:latin typeface="Corbel Light" panose="020B0303020204020204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720" y="5421884"/>
            <a:ext cx="3897629" cy="690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60" dirty="0">
                <a:solidFill>
                  <a:srgbClr val="252525"/>
                </a:solidFill>
                <a:latin typeface="Corbel"/>
                <a:cs typeface="Corbel"/>
              </a:rPr>
              <a:t>З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Д</a:t>
            </a:r>
            <a:r>
              <a:rPr sz="1600" spc="105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Т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Е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Л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Ь</a:t>
            </a:r>
            <a:r>
              <a:rPr sz="1600" spc="-1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Т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endParaRPr sz="16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«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Д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Е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65" dirty="0">
                <a:solidFill>
                  <a:srgbClr val="252525"/>
                </a:solidFill>
                <a:latin typeface="Corbel"/>
                <a:cs typeface="Corbel"/>
              </a:rPr>
              <a:t>Т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Я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Ю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Н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Ш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Е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Я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Н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80" dirty="0">
                <a:solidFill>
                  <a:srgbClr val="252525"/>
                </a:solidFill>
                <a:latin typeface="Corbel"/>
                <a:cs typeface="Corbel"/>
              </a:rPr>
              <a:t>Г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»</a:t>
            </a:r>
            <a:endParaRPr sz="1600" dirty="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6092" y="5257800"/>
            <a:ext cx="5636260" cy="0"/>
          </a:xfrm>
          <a:custGeom>
            <a:avLst/>
            <a:gdLst/>
            <a:ahLst/>
            <a:cxnLst/>
            <a:rect l="l" t="t" r="r" b="b"/>
            <a:pathLst>
              <a:path w="5636259">
                <a:moveTo>
                  <a:pt x="0" y="0"/>
                </a:moveTo>
                <a:lnTo>
                  <a:pt x="5636133" y="0"/>
                </a:lnTo>
              </a:path>
            </a:pathLst>
          </a:custGeom>
          <a:ln w="6350">
            <a:solidFill>
              <a:srgbClr val="455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5356" y="5399532"/>
            <a:ext cx="856488" cy="6416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324600" y="4935855"/>
            <a:ext cx="559427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Песчанская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Наталья 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Владимировна </a:t>
            </a:r>
          </a:p>
          <a:p>
            <a:pPr algn="ctr"/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Заместитель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генерального директора по методической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работе</a:t>
            </a:r>
          </a:p>
          <a:p>
            <a:pPr algn="ctr"/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Тел.: +7 916 439-39-73 | N.Peschanskaya@book-team.ru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6" y="609600"/>
            <a:ext cx="2493635" cy="335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240343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ЧТО СПОСОБСТВУЕТ ОСМЫСЛЕННОМУ ЧТЕНИЮ?</a:t>
            </a:r>
            <a:endParaRPr lang="ru-RU" sz="3600" b="1" cap="all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7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88844" y="936989"/>
            <a:ext cx="51859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 Light" panose="020E0502030303020204" pitchFamily="34" charset="0"/>
              </a:rPr>
              <a:t>ЭФФЕКТИВНО РАБОТАЕМ </a:t>
            </a:r>
            <a:r>
              <a:rPr lang="ru-RU" b="1" dirty="0" smtClean="0">
                <a:latin typeface="Candara Light" panose="020E0502030303020204" pitchFamily="34" charset="0"/>
              </a:rPr>
              <a:t>С </a:t>
            </a:r>
            <a:r>
              <a:rPr lang="ru-RU" b="1" dirty="0">
                <a:latin typeface="Candara Light" panose="020E0502030303020204" pitchFamily="34" charset="0"/>
              </a:rPr>
              <a:t>РАЗНЫМИ </a:t>
            </a:r>
            <a:r>
              <a:rPr lang="ru-RU" b="1" dirty="0" smtClean="0">
                <a:latin typeface="Candara Light" panose="020E0502030303020204" pitchFamily="34" charset="0"/>
              </a:rPr>
              <a:t>ТЕКСТАМИ</a:t>
            </a:r>
          </a:p>
          <a:p>
            <a:pPr algn="ctr"/>
            <a:r>
              <a:rPr lang="ru-RU" dirty="0">
                <a:latin typeface="Candara Light" panose="020E0502030303020204" pitchFamily="34" charset="0"/>
              </a:rPr>
              <a:t>Учебные цели первого уровня </a:t>
            </a:r>
            <a:r>
              <a:rPr lang="ru-RU" dirty="0" smtClean="0">
                <a:latin typeface="Candara Light" panose="020E0502030303020204" pitchFamily="34" charset="0"/>
              </a:rPr>
              <a:t>сложности </a:t>
            </a:r>
            <a:r>
              <a:rPr lang="ru-RU" dirty="0">
                <a:latin typeface="Candara Light" panose="020E0502030303020204" pitchFamily="34" charset="0"/>
              </a:rPr>
              <a:t>формируемых умений: </a:t>
            </a:r>
            <a:r>
              <a:rPr lang="ru-RU" dirty="0" smtClean="0">
                <a:latin typeface="Candara Light" panose="020E0502030303020204" pitchFamily="34" charset="0"/>
              </a:rPr>
              <a:t>учащийся </a:t>
            </a:r>
            <a:r>
              <a:rPr lang="ru-RU" dirty="0">
                <a:latin typeface="Candara Light" panose="020E0502030303020204" pitchFamily="34" charset="0"/>
              </a:rPr>
              <a:t>может выделить в текстах разных стилей и уровней сложности доказательства основной мысли, может ответить на оценочные вопросы по содержанию текста</a:t>
            </a:r>
            <a:r>
              <a:rPr lang="ru-RU" dirty="0" smtClean="0">
                <a:latin typeface="Candara Light" panose="020E0502030303020204" pitchFamily="34" charset="0"/>
              </a:rPr>
              <a:t>.</a:t>
            </a:r>
          </a:p>
          <a:p>
            <a:pPr algn="ctr"/>
            <a:r>
              <a:rPr lang="ru-RU" dirty="0">
                <a:latin typeface="Candara Light" panose="020E0502030303020204" pitchFamily="34" charset="0"/>
              </a:rPr>
              <a:t>Учащийся может выделить ключевые слова, необходимые для формирования поискового запроса, может отличить достоверный источник информации от </a:t>
            </a:r>
            <a:r>
              <a:rPr lang="ru-RU" dirty="0" smtClean="0">
                <a:latin typeface="Candara Light" panose="020E0502030303020204" pitchFamily="34" charset="0"/>
              </a:rPr>
              <a:t>недостоверного.</a:t>
            </a:r>
            <a:endParaRPr lang="ru-RU" b="1" dirty="0">
              <a:latin typeface="Candara Light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7447" y="2183480"/>
            <a:ext cx="3848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 Light" panose="020E0502030303020204" pitchFamily="34" charset="0"/>
              </a:rPr>
              <a:t>УПРАВЛЯЕМ </a:t>
            </a:r>
            <a:r>
              <a:rPr lang="ru-RU" b="1" dirty="0" smtClean="0">
                <a:latin typeface="Candara Light" panose="020E0502030303020204" pitchFamily="34" charset="0"/>
              </a:rPr>
              <a:t>ВНИМАНИЕМ</a:t>
            </a: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Учащийся по заданию педагога может </a:t>
            </a:r>
            <a:r>
              <a:rPr lang="ru-RU" dirty="0">
                <a:latin typeface="Candara Light" panose="020E0502030303020204" pitchFamily="34" charset="0"/>
              </a:rPr>
              <a:t>найти в тексте прямо выраженную ключевую мысль, выделить оценочные слова, указывающие на позицию автора, даже при возникновении отвлекающих факторов и перерывов в работе с </a:t>
            </a:r>
            <a:r>
              <a:rPr lang="ru-RU" dirty="0" smtClean="0">
                <a:latin typeface="Candara Light" panose="020E0502030303020204" pitchFamily="34" charset="0"/>
              </a:rPr>
              <a:t>ним</a:t>
            </a: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Учащийся </a:t>
            </a:r>
            <a:r>
              <a:rPr lang="ru-RU" dirty="0">
                <a:latin typeface="Candara Light" panose="020E0502030303020204" pitchFamily="34" charset="0"/>
              </a:rPr>
              <a:t>знает различия между аргументами и фактами, может выявить оценочные слова и суждения в </a:t>
            </a:r>
            <a:r>
              <a:rPr lang="ru-RU" dirty="0" smtClean="0">
                <a:latin typeface="Candara Light" panose="020E0502030303020204" pitchFamily="34" charset="0"/>
              </a:rPr>
              <a:t>тексте.</a:t>
            </a:r>
            <a:endParaRPr lang="ru-RU" dirty="0">
              <a:latin typeface="Candara Light" panose="020E0502030303020204" pitchFamily="34" charset="0"/>
            </a:endParaRPr>
          </a:p>
        </p:txBody>
      </p:sp>
      <p:pic>
        <p:nvPicPr>
          <p:cNvPr id="18" name="Picture 6" descr="https://cdn.onlinewebfonts.com/svg/download_1571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9" y="828530"/>
            <a:ext cx="829354" cy="8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2174" y="3907344"/>
            <a:ext cx="1679304" cy="2318367"/>
          </a:xfrm>
          <a:prstGeom prst="rect">
            <a:avLst/>
          </a:prstGeom>
        </p:spPr>
      </p:pic>
      <p:pic>
        <p:nvPicPr>
          <p:cNvPr id="2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54249" y="3907344"/>
            <a:ext cx="1630427" cy="2318367"/>
          </a:xfrm>
          <a:prstGeom prst="rect">
            <a:avLst/>
          </a:prstGeom>
        </p:spPr>
      </p:pic>
      <p:pic>
        <p:nvPicPr>
          <p:cNvPr id="21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4784" y="3905142"/>
            <a:ext cx="1724858" cy="2318367"/>
          </a:xfrm>
          <a:prstGeom prst="rect">
            <a:avLst/>
          </a:prstGeom>
        </p:spPr>
      </p:pic>
      <p:pic>
        <p:nvPicPr>
          <p:cNvPr id="3076" name="Picture 4" descr="https://cupidonduty.com/wp-content/uploads/2018/04/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76" y="1475646"/>
            <a:ext cx="892504" cy="8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5914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МОТИВАЦИЯ </a:t>
            </a:r>
            <a:endParaRPr lang="ru-RU" sz="3600" b="1" cap="all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7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7201" y="730644"/>
            <a:ext cx="967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 Light" panose="020E0502030303020204" pitchFamily="34" charset="0"/>
              </a:rPr>
              <a:t>Повышение мотивации </a:t>
            </a:r>
            <a:r>
              <a:rPr lang="ru-RU" b="1" dirty="0" smtClean="0">
                <a:latin typeface="Candara Light" panose="020E0502030303020204" pitchFamily="34" charset="0"/>
              </a:rPr>
              <a:t>учащихся должно </a:t>
            </a:r>
            <a:r>
              <a:rPr lang="ru-RU" b="1" dirty="0">
                <a:latin typeface="Candara Light" panose="020E0502030303020204" pitchFamily="34" charset="0"/>
              </a:rPr>
              <a:t>быть обеспечено </a:t>
            </a:r>
            <a:r>
              <a:rPr lang="ru-RU" b="1" dirty="0" smtClean="0">
                <a:latin typeface="Candara Light" panose="020E0502030303020204" pitchFamily="34" charset="0"/>
              </a:rPr>
              <a:t>набором </a:t>
            </a:r>
            <a:r>
              <a:rPr lang="ru-RU" b="1" dirty="0">
                <a:latin typeface="Candara Light" panose="020E0502030303020204" pitchFamily="34" charset="0"/>
              </a:rPr>
              <a:t>методик, целесообразность использования которых определяет учитель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2745" y="4084225"/>
            <a:ext cx="2092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 Light" panose="020E0502030303020204" pitchFamily="34" charset="0"/>
              </a:rPr>
              <a:t>Доска </a:t>
            </a:r>
            <a:r>
              <a:rPr lang="ru-RU" b="1" dirty="0" smtClean="0">
                <a:latin typeface="Candara Light" panose="020E0502030303020204" pitchFamily="34" charset="0"/>
              </a:rPr>
              <a:t>достижений</a:t>
            </a: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Визуальная </a:t>
            </a:r>
            <a:r>
              <a:rPr lang="ru-RU" dirty="0">
                <a:latin typeface="Candara Light" panose="020E0502030303020204" pitchFamily="34" charset="0"/>
              </a:rPr>
              <a:t>фиксация лучших результатов </a:t>
            </a:r>
            <a:r>
              <a:rPr lang="ru-RU" dirty="0" smtClean="0">
                <a:latin typeface="Candara Light" panose="020E0502030303020204" pitchFamily="34" charset="0"/>
              </a:rPr>
              <a:t>учащихся</a:t>
            </a:r>
            <a:endParaRPr lang="ru-RU" dirty="0">
              <a:latin typeface="Candara Light" panose="020E0502030303020204" pitchFamily="34" charset="0"/>
            </a:endParaRPr>
          </a:p>
        </p:txBody>
      </p:sp>
      <p:pic>
        <p:nvPicPr>
          <p:cNvPr id="4098" name="Picture 2" descr="https://cdn1.iconfinder.com/data/icons/fairy-tale-7/48/fairy_tale_pixel_perfect_icons_20-storytelling-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54277"/>
            <a:ext cx="2212975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602" y="4072303"/>
            <a:ext cx="27711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Candara Light" panose="020E0502030303020204" pitchFamily="34" charset="0"/>
              </a:rPr>
              <a:t>Сторителлинг</a:t>
            </a:r>
            <a:r>
              <a:rPr lang="ru-RU" dirty="0">
                <a:latin typeface="Candara Light" panose="020E0502030303020204" pitchFamily="34" charset="0"/>
              </a:rPr>
              <a:t> </a:t>
            </a:r>
            <a:endParaRPr lang="ru-RU" dirty="0" smtClean="0">
              <a:latin typeface="Candara Light" panose="020E0502030303020204" pitchFamily="34" charset="0"/>
            </a:endParaRP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Построение </a:t>
            </a:r>
            <a:r>
              <a:rPr lang="ru-RU" dirty="0">
                <a:latin typeface="Candara Light" panose="020E0502030303020204" pitchFamily="34" charset="0"/>
              </a:rPr>
              <a:t>сквозного или самостоятельного для каждого отдельного </a:t>
            </a:r>
            <a:r>
              <a:rPr lang="ru-RU" dirty="0" smtClean="0">
                <a:latin typeface="Candara Light" panose="020E0502030303020204" pitchFamily="34" charset="0"/>
              </a:rPr>
              <a:t>занятия повествовательного сюжета</a:t>
            </a:r>
            <a:endParaRPr lang="ru-RU" dirty="0">
              <a:latin typeface="Candara Light" panose="020E0502030303020204" pitchFamily="34" charset="0"/>
            </a:endParaRPr>
          </a:p>
        </p:txBody>
      </p:sp>
      <p:pic>
        <p:nvPicPr>
          <p:cNvPr id="4100" name="Picture 4" descr="https://cdn2.iconfinder.com/data/icons/project-management-8-1/68/367-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2" y="1540195"/>
            <a:ext cx="2193929" cy="219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55692" y="3990784"/>
            <a:ext cx="3712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ndara Light" panose="020E0502030303020204" pitchFamily="34" charset="0"/>
              </a:rPr>
              <a:t>Командная работа </a:t>
            </a: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Включение </a:t>
            </a:r>
            <a:r>
              <a:rPr lang="ru-RU" dirty="0">
                <a:latin typeface="Candara Light" panose="020E0502030303020204" pitchFamily="34" charset="0"/>
              </a:rPr>
              <a:t>дополнительных совместных задач, требующих от участников работы в малых группах (до пяти человек) и создающих ситуации взаимопомощи и </a:t>
            </a:r>
            <a:r>
              <a:rPr lang="ru-RU" dirty="0" err="1">
                <a:latin typeface="Candara Light" panose="020E0502030303020204" pitchFamily="34" charset="0"/>
              </a:rPr>
              <a:t>межкомандное</a:t>
            </a:r>
            <a:r>
              <a:rPr lang="ru-RU" dirty="0">
                <a:latin typeface="Candara Light" panose="020E0502030303020204" pitchFamily="34" charset="0"/>
              </a:rPr>
              <a:t> соревнование</a:t>
            </a:r>
          </a:p>
        </p:txBody>
      </p:sp>
      <p:pic>
        <p:nvPicPr>
          <p:cNvPr id="4106" name="Picture 10" descr="https://sun9-80.userapi.com/impg/8Wvl55NbXJdsCJvWLH_BTH2Wan9U4v_r-e-4mQ/RN4ELQm05FE.jpg?size=1280x990&amp;quality=96&amp;sign=5b8b87239d9622fe067815fb47cb63a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79" y="1442173"/>
            <a:ext cx="2795980" cy="21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926246" y="2724445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ndara Light" panose="020E0502030303020204" pitchFamily="34" charset="0"/>
              </a:rPr>
              <a:t>Решение </a:t>
            </a:r>
            <a:r>
              <a:rPr lang="ru-RU" b="1" dirty="0">
                <a:latin typeface="Candara Light" panose="020E0502030303020204" pitchFamily="34" charset="0"/>
              </a:rPr>
              <a:t>интерактивных кейсов </a:t>
            </a:r>
            <a:endParaRPr lang="ru-RU" b="1" dirty="0" smtClean="0">
              <a:latin typeface="Candara Light" panose="020E0502030303020204" pitchFamily="34" charset="0"/>
            </a:endParaRP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Упаковка </a:t>
            </a:r>
            <a:r>
              <a:rPr lang="ru-RU" dirty="0">
                <a:latin typeface="Candara Light" panose="020E0502030303020204" pitchFamily="34" charset="0"/>
              </a:rPr>
              <a:t>материалов в реалистичный кейс, требующий принятия решения из закрытого списка (коллективного или индивидуального) со стороны участника. По итогам принятого решения участник анализирует последствия своего выбора</a:t>
            </a:r>
          </a:p>
        </p:txBody>
      </p:sp>
      <p:pic>
        <p:nvPicPr>
          <p:cNvPr id="4108" name="Picture 12" descr="https://cdn-icons-png.flaticon.com/512/1673/167387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1" y="604276"/>
            <a:ext cx="1984375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9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28601" y="309562"/>
            <a:ext cx="78486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89965" algn="just">
              <a:lnSpc>
                <a:spcPct val="100000"/>
              </a:lnSpc>
            </a:pP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Основным направлением в деятельности каждой библиотеки остаётся продвижение книги, чтения, воспитание информационной культуры учащихся. </a:t>
            </a:r>
          </a:p>
          <a:p>
            <a:pPr marR="989965" algn="just">
              <a:lnSpc>
                <a:spcPct val="100000"/>
              </a:lnSpc>
            </a:pP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Решение этой проблемы возможно только при расширении информационного пространства библиотеки, при выходе за стены общеобразовательного учреждения, организации интерактивных форм деятельности, основанных на использовании ИКТ. </a:t>
            </a:r>
          </a:p>
          <a:p>
            <a:pPr marR="989965" algn="just"/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На повышение статуса чтения, читательской активности, развитие культурной и читательской компетенции детей и юношества нацелена «</a:t>
            </a:r>
            <a:r>
              <a:rPr lang="ru-RU" sz="2200" b="1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Концепция программы поддержки детского и юношеского чтения в Российской Федерации</a:t>
            </a: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». </a:t>
            </a:r>
            <a:endParaRPr lang="ru-RU" sz="22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R="989965" algn="just"/>
            <a:r>
              <a:rPr lang="ru-RU" sz="2200" spc="-5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Одним </a:t>
            </a: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из основных направлений реализации данной программы является </a:t>
            </a:r>
            <a:r>
              <a:rPr lang="ru-RU" sz="2200" b="1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развитие инфраструктуры детского и юношеского чтения</a:t>
            </a: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https://kursosliv.com/wp-content/uploads/2021/10/kak-motivirovat-detej-uchitsya-marina-nikolaeva_61777dfaf1f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4198"/>
            <a:ext cx="4178999" cy="5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7924800" y="-26034"/>
            <a:ext cx="4267200" cy="6884034"/>
            <a:chOff x="-12255" y="0"/>
            <a:chExt cx="5139055" cy="6884034"/>
          </a:xfrm>
        </p:grpSpPr>
        <p:sp>
          <p:nvSpPr>
            <p:cNvPr id="10" name="object 10"/>
            <p:cNvSpPr/>
            <p:nvPr/>
          </p:nvSpPr>
          <p:spPr>
            <a:xfrm>
              <a:off x="762" y="761"/>
              <a:ext cx="5113020" cy="6858000"/>
            </a:xfrm>
            <a:custGeom>
              <a:avLst/>
              <a:gdLst/>
              <a:ahLst/>
              <a:cxnLst/>
              <a:rect l="l" t="t" r="r" b="b"/>
              <a:pathLst>
                <a:path w="5113020" h="6858000">
                  <a:moveTo>
                    <a:pt x="51130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13020" y="6858000"/>
                  </a:lnTo>
                  <a:lnTo>
                    <a:pt x="5113020" y="0"/>
                  </a:lnTo>
                  <a:close/>
                </a:path>
              </a:pathLst>
            </a:custGeom>
            <a:solidFill>
              <a:srgbClr val="487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762" y="761"/>
              <a:ext cx="5113020" cy="6858000"/>
            </a:xfrm>
            <a:custGeom>
              <a:avLst/>
              <a:gdLst/>
              <a:ahLst/>
              <a:cxnLst/>
              <a:rect l="l" t="t" r="r" b="b"/>
              <a:pathLst>
                <a:path w="5113020" h="6858000">
                  <a:moveTo>
                    <a:pt x="0" y="6858000"/>
                  </a:moveTo>
                  <a:lnTo>
                    <a:pt x="5113020" y="6858000"/>
                  </a:lnTo>
                  <a:lnTo>
                    <a:pt x="511302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25908">
              <a:solidFill>
                <a:srgbClr val="4879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8167600" y="4909048"/>
            <a:ext cx="3876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5" dirty="0">
                <a:solidFill>
                  <a:srgbClr val="FFFFFF"/>
                </a:solidFill>
                <a:latin typeface="Candara Light" panose="020E0502030303020204" pitchFamily="34" charset="0"/>
                <a:cs typeface="Corbel"/>
              </a:rPr>
              <a:t>Чтение и письмо открывают человеку новый мир, Особенно в наше время, при нынешних успехах разума. </a:t>
            </a:r>
          </a:p>
          <a:p>
            <a:pPr algn="r"/>
            <a:r>
              <a:rPr lang="ru-RU" sz="2000" spc="-5" dirty="0">
                <a:solidFill>
                  <a:srgbClr val="FFFFFF"/>
                </a:solidFill>
                <a:latin typeface="Candara Light" panose="020E0502030303020204" pitchFamily="34" charset="0"/>
                <a:cs typeface="Corbel"/>
              </a:rPr>
              <a:t>Н. Карамзин</a:t>
            </a:r>
          </a:p>
        </p:txBody>
      </p:sp>
      <p:pic>
        <p:nvPicPr>
          <p:cNvPr id="20" name="Picture 2" descr="https://top10a.ru/wp-content/uploads/2019/12/1ryfv78oxpv5_nikolai-karamz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"/>
            <a:ext cx="3447273" cy="459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7"/>
          <p:cNvSpPr txBox="1"/>
          <p:nvPr/>
        </p:nvSpPr>
        <p:spPr>
          <a:xfrm>
            <a:off x="228599" y="117665"/>
            <a:ext cx="7537017" cy="640143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 algn="just">
              <a:spcBef>
                <a:spcPts val="158"/>
              </a:spcBef>
            </a:pPr>
            <a:r>
              <a:rPr sz="2400" spc="8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Чтение</a:t>
            </a:r>
            <a:r>
              <a:rPr sz="2400" spc="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- 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плодотворное 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р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е</a:t>
            </a:r>
            <a:r>
              <a:rPr sz="2400" spc="-60" dirty="0">
                <a:latin typeface="Candara Light" panose="020E0502030303020204" pitchFamily="34" charset="0"/>
                <a:cs typeface="Times New Roman" panose="02020603050405020304" pitchFamily="18" charset="0"/>
              </a:rPr>
              <a:t>д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2400" spc="-30" dirty="0">
                <a:latin typeface="Candara Light" panose="020E0502030303020204" pitchFamily="34" charset="0"/>
                <a:cs typeface="Times New Roman" panose="02020603050405020304" pitchFamily="18" charset="0"/>
              </a:rPr>
              <a:t>т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в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мироп</a:t>
            </a:r>
            <a:r>
              <a:rPr sz="2400" spc="-45" dirty="0"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зн</a:t>
            </a:r>
            <a:r>
              <a:rPr sz="2400" spc="-30" dirty="0">
                <a:latin typeface="Candara Light" panose="020E0502030303020204" pitchFamily="34" charset="0"/>
                <a:cs typeface="Times New Roman" panose="02020603050405020304" pitchFamily="18" charset="0"/>
              </a:rPr>
              <a:t>а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н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и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я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,</a:t>
            </a:r>
            <a:r>
              <a:rPr sz="2400" spc="-6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обога</a:t>
            </a:r>
            <a:r>
              <a:rPr sz="2400" spc="-90" dirty="0">
                <a:latin typeface="Candara Light" panose="020E0502030303020204" pitchFamily="34" charset="0"/>
                <a:cs typeface="Times New Roman" panose="02020603050405020304" pitchFamily="18" charset="0"/>
              </a:rPr>
              <a:t>щ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е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н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и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я</a:t>
            </a:r>
            <a:r>
              <a:rPr sz="2400" spc="-127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60" dirty="0">
                <a:latin typeface="Candara Light" panose="020E0502030303020204" pitchFamily="34" charset="0"/>
                <a:cs typeface="Times New Roman" panose="02020603050405020304" pitchFamily="18" charset="0"/>
              </a:rPr>
              <a:t>д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ухов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н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г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2400" spc="-8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мира  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человека,</a:t>
            </a:r>
            <a:r>
              <a:rPr sz="2400" spc="-13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укрепления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его</a:t>
            </a:r>
            <a:r>
              <a:rPr sz="2400" spc="-3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нравственных</a:t>
            </a:r>
            <a:r>
              <a:rPr sz="2400" spc="-9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1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патриотических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ориентиров,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развития 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креативного </a:t>
            </a:r>
            <a:r>
              <a:rPr sz="2400" spc="-58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начала.</a:t>
            </a:r>
            <a:r>
              <a:rPr sz="2400" spc="-13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2400" spc="-13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9050" algn="just">
              <a:spcBef>
                <a:spcPts val="158"/>
              </a:spcBef>
            </a:pPr>
            <a:r>
              <a:rPr sz="2400" spc="-15" dirty="0" err="1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Посредством</a:t>
            </a:r>
            <a:r>
              <a:rPr sz="2400" spc="-6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23" dirty="0">
                <a:latin typeface="Candara Light" panose="020E0502030303020204" pitchFamily="34" charset="0"/>
                <a:cs typeface="Times New Roman" panose="02020603050405020304" pitchFamily="18" charset="0"/>
              </a:rPr>
              <a:t>общения</a:t>
            </a:r>
            <a:r>
              <a:rPr sz="2400" spc="-3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2400" spc="-3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книгой</a:t>
            </a:r>
            <a:r>
              <a:rPr sz="2400" spc="-6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6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люди</a:t>
            </a:r>
            <a:r>
              <a:rPr lang="ru-RU" sz="2400" spc="-6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усваивают</a:t>
            </a:r>
            <a:r>
              <a:rPr sz="2400" spc="-4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социальный</a:t>
            </a:r>
            <a:r>
              <a:rPr sz="2400" spc="-9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68" dirty="0">
                <a:latin typeface="Candara Light" panose="020E0502030303020204" pitchFamily="34" charset="0"/>
                <a:cs typeface="Times New Roman" panose="02020603050405020304" pitchFamily="18" charset="0"/>
              </a:rPr>
              <a:t>опыт,</a:t>
            </a:r>
            <a:r>
              <a:rPr sz="2400" spc="-4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68" dirty="0">
                <a:latin typeface="Candara Light" panose="020E0502030303020204" pitchFamily="34" charset="0"/>
                <a:cs typeface="Times New Roman" panose="02020603050405020304" pitchFamily="18" charset="0"/>
              </a:rPr>
              <a:t>культурные</a:t>
            </a:r>
            <a:r>
              <a:rPr sz="2400" spc="-12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8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ценности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,</a:t>
            </a:r>
            <a:r>
              <a:rPr lang="ru-RU"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получают</a:t>
            </a:r>
            <a:r>
              <a:rPr sz="2400" spc="-7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3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необходимую</a:t>
            </a:r>
            <a:r>
              <a:rPr sz="2400" spc="-9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1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информацию</a:t>
            </a:r>
            <a:r>
              <a:rPr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,</a:t>
            </a:r>
            <a:r>
              <a:rPr lang="ru-RU" sz="2400" spc="-1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1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профессиональные</a:t>
            </a:r>
            <a:r>
              <a:rPr sz="2400" spc="-8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знания,</a:t>
            </a:r>
            <a:r>
              <a:rPr sz="2400" spc="-7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расширяют</a:t>
            </a:r>
            <a:r>
              <a:rPr sz="2400" spc="-75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400" spc="-8" dirty="0">
                <a:latin typeface="Candara Light" panose="020E0502030303020204" pitchFamily="34" charset="0"/>
                <a:cs typeface="Times New Roman" panose="02020603050405020304" pitchFamily="18" charset="0"/>
              </a:rPr>
              <a:t>свой кругозор. </a:t>
            </a:r>
            <a:r>
              <a:rPr sz="2400" spc="-578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9050" algn="just">
              <a:spcBef>
                <a:spcPts val="158"/>
              </a:spcBef>
            </a:pPr>
            <a:endParaRPr lang="ru-RU" sz="2400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9050" algn="just">
              <a:spcBef>
                <a:spcPts val="158"/>
              </a:spcBef>
            </a:pP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Библиотека 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сегодня –– это самое общедоступное из всех общественных пространств. Это идеальное «третье место», удобное пространство для проведения времени вне дома и офиса. </a:t>
            </a:r>
            <a:endParaRPr lang="ru-RU" sz="2400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9050" algn="just">
              <a:spcBef>
                <a:spcPts val="158"/>
              </a:spcBef>
            </a:pP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Библиотека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 — </a:t>
            </a:r>
            <a:r>
              <a:rPr lang="ru-RU" sz="2400" b="1" dirty="0">
                <a:latin typeface="Candara Light" panose="020E0502030303020204" pitchFamily="34" charset="0"/>
                <a:cs typeface="Times New Roman" panose="02020603050405020304" pitchFamily="18" charset="0"/>
              </a:rPr>
              <a:t>это ворота в будущее. 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Это место, где можно погрузиться в мир приключений, любовных переживаний, заглянуть в другую эпоху и даже другой мир</a:t>
            </a: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endParaRPr sz="24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7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8"/>
          <p:cNvSpPr txBox="1"/>
          <p:nvPr/>
        </p:nvSpPr>
        <p:spPr>
          <a:xfrm>
            <a:off x="2316226" y="6052515"/>
            <a:ext cx="1528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  <a:r>
              <a:rPr sz="2000" spc="-1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0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20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ихачев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44671" y="429988"/>
            <a:ext cx="8239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-114" dirty="0">
                <a:latin typeface="Corbel Light"/>
                <a:ea typeface="+mj-ea"/>
                <a:cs typeface="Corbel Light"/>
              </a:rPr>
              <a:t>«Концепция программы поддержки детского и юношеского чтения в Российской Федерации» предусматривает решение широкого круга </a:t>
            </a:r>
            <a:r>
              <a:rPr lang="ru-RU" sz="2800" b="1" spc="-114" dirty="0">
                <a:latin typeface="Corbel Light"/>
                <a:ea typeface="+mj-ea"/>
                <a:cs typeface="Corbel Light"/>
              </a:rPr>
              <a:t>задач</a:t>
            </a:r>
            <a:r>
              <a:rPr lang="ru-RU" sz="2800" spc="-114" dirty="0">
                <a:latin typeface="Corbel Light"/>
                <a:ea typeface="+mj-ea"/>
                <a:cs typeface="Corbel Light"/>
              </a:rPr>
              <a:t>: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08538565"/>
              </p:ext>
            </p:extLst>
          </p:nvPr>
        </p:nvGraphicFramePr>
        <p:xfrm>
          <a:off x="457200" y="2057400"/>
          <a:ext cx="11430000" cy="4568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 descr="https://www.bio-s.ru/local/templates/aspro-scorp-custom/components/bitrix/news.detail/catalog/images/document_png_blue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7995"/>
            <a:ext cx="1992296" cy="19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elo-lib.altai.muzkult.ru/media/2020/03/07/1253090298/S_dnem_rozhdeniya_knizhk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6099"/>
            <a:ext cx="2822575" cy="18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8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9" y="0"/>
            <a:ext cx="10287791" cy="685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943600" y="73314"/>
            <a:ext cx="3700273" cy="3669792"/>
          </a:xfrm>
          <a:prstGeom prst="ellipse">
            <a:avLst/>
          </a:prstGeom>
          <a:solidFill>
            <a:srgbClr val="497A29"/>
          </a:solidFill>
          <a:ln>
            <a:solidFill>
              <a:srgbClr val="497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78234" y="902806"/>
            <a:ext cx="3428999" cy="2010807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 algn="ctr">
              <a:lnSpc>
                <a:spcPts val="4900"/>
              </a:lnSpc>
              <a:spcBef>
                <a:spcPts val="980"/>
              </a:spcBef>
            </a:pPr>
            <a:r>
              <a:rPr lang="ru-RU" sz="3200" b="1" spc="-50" dirty="0" smtClean="0">
                <a:solidFill>
                  <a:schemeClr val="bg1"/>
                </a:solidFill>
                <a:latin typeface="Candara Light" panose="020E0502030303020204" pitchFamily="34" charset="0"/>
                <a:cs typeface="Calibri Light"/>
              </a:rPr>
              <a:t>Успех каждого ребенка в наших руках!</a:t>
            </a:r>
            <a:endParaRPr sz="2000" dirty="0">
              <a:solidFill>
                <a:schemeClr val="bg1"/>
              </a:solidFill>
              <a:latin typeface="Candara Light" panose="020E0502030303020204" pitchFamily="34" charset="0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" y="3975554"/>
            <a:ext cx="6629401" cy="219867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819785" algn="just">
              <a:spcBef>
                <a:spcPts val="345"/>
              </a:spcBef>
            </a:pPr>
            <a:r>
              <a:rPr lang="ru-RU" sz="2000" b="1"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МИССИЯ</a:t>
            </a:r>
            <a:r>
              <a:rPr lang="ru-RU" sz="2000" b="1" spc="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b="1"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ИЗДАТЕЛЬСТВА</a:t>
            </a:r>
            <a:r>
              <a:rPr lang="ru-RU" sz="2000" b="1" spc="-1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b="1"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«ДЕТСКАЯ</a:t>
            </a:r>
            <a:r>
              <a:rPr lang="ru-RU" sz="2000" b="1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И </a:t>
            </a:r>
            <a:r>
              <a:rPr lang="ru-RU" sz="2000" b="1" spc="-39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b="1"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ЮНОШЕСКАЯ</a:t>
            </a:r>
            <a:r>
              <a:rPr lang="ru-RU" sz="2000" b="1" spc="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b="1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КНИГА»</a:t>
            </a:r>
            <a:r>
              <a:rPr lang="ru-RU" sz="200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:</a:t>
            </a:r>
            <a:r>
              <a:rPr lang="ru-RU"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1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популяризация</a:t>
            </a:r>
            <a:r>
              <a:rPr sz="200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чтения,</a:t>
            </a:r>
            <a:r>
              <a:rPr sz="2000" spc="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1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как</a:t>
            </a:r>
            <a:r>
              <a:rPr lang="ru-RU" sz="2000" spc="-2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инструмента</a:t>
            </a:r>
            <a:r>
              <a:rPr lang="ru-RU" sz="2000" dirty="0">
                <a:latin typeface="Candara Light" panose="020E0502030303020204" pitchFamily="34" charset="0"/>
                <a:cs typeface="Calibri"/>
              </a:rPr>
              <a:t> </a:t>
            </a:r>
            <a:r>
              <a:rPr sz="200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повышения</a:t>
            </a:r>
            <a:r>
              <a:rPr sz="2000" spc="-2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функциональной</a:t>
            </a:r>
            <a:r>
              <a:rPr lang="ru-RU" sz="2000" dirty="0"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грамотности</a:t>
            </a:r>
            <a:r>
              <a:rPr sz="200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 </a:t>
            </a:r>
            <a:r>
              <a:rPr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национальной</a:t>
            </a:r>
            <a:r>
              <a:rPr sz="2000" spc="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культурной </a:t>
            </a:r>
            <a:r>
              <a:rPr sz="2000" spc="-39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традиции,</a:t>
            </a:r>
            <a:r>
              <a:rPr sz="2000" spc="1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во</a:t>
            </a:r>
            <a:r>
              <a:rPr sz="2000"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зрождение</a:t>
            </a:r>
            <a:r>
              <a:rPr sz="2000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института </a:t>
            </a:r>
            <a:r>
              <a:rPr sz="200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10" dirty="0" err="1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семейного</a:t>
            </a:r>
            <a:r>
              <a:rPr sz="2000" spc="2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z="2000"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чтения</a:t>
            </a:r>
            <a:r>
              <a:rPr lang="ru-RU" sz="2000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, сохранение </a:t>
            </a:r>
            <a:r>
              <a:rPr lang="ru-RU" sz="200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spc="-2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культурного</a:t>
            </a:r>
            <a:r>
              <a:rPr lang="ru-RU" sz="2000" spc="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spc="-2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кода</a:t>
            </a:r>
            <a:r>
              <a:rPr lang="ru-RU" sz="2000" spc="-1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нашей</a:t>
            </a:r>
            <a:r>
              <a:rPr lang="ru-RU" sz="2000" spc="1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000"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страны, </a:t>
            </a:r>
            <a:r>
              <a:rPr lang="ru-RU" sz="2000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воспитание граждан, любящих свою Родину.</a:t>
            </a:r>
            <a:endParaRPr sz="2000" dirty="0">
              <a:latin typeface="Candara Light" panose="020E0502030303020204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600" y="304800"/>
            <a:ext cx="5512994" cy="3318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КНИГА</a:t>
            </a:r>
            <a:r>
              <a:rPr lang="ru-RU" sz="2400" b="1" spc="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– </a:t>
            </a: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САМЫЙ</a:t>
            </a:r>
            <a:r>
              <a:rPr lang="ru-RU" sz="2400" b="1" spc="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ПРОСТОЙ</a:t>
            </a:r>
            <a:r>
              <a:rPr lang="ru-RU" sz="2400" b="1" spc="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</a:t>
            </a:r>
            <a:r>
              <a:rPr lang="ru-RU" sz="2400" b="1" spc="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ДОСТУПНЫЙ</a:t>
            </a:r>
            <a:r>
              <a:rPr lang="ru-RU" sz="2400" b="1" dirty="0"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СПОСОБ</a:t>
            </a:r>
            <a:r>
              <a:rPr lang="ru-RU" sz="2400" b="1" spc="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ДОСТУЧАТЬСЯ</a:t>
            </a:r>
            <a:r>
              <a:rPr lang="ru-RU" sz="2400" b="1" spc="1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ДО</a:t>
            </a:r>
            <a:r>
              <a:rPr lang="ru-RU" sz="2400" b="1" spc="-2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5" dirty="0" smtClean="0">
                <a:latin typeface="Candara Light" panose="020E0502030303020204" pitchFamily="34" charset="0"/>
                <a:cs typeface="Calibri"/>
              </a:rPr>
              <a:t>ДУШИ</a:t>
            </a:r>
            <a:r>
              <a:rPr lang="ru-RU" sz="2400" b="1" spc="-1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z="2400" b="1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РЕБЁНКА</a:t>
            </a:r>
          </a:p>
          <a:p>
            <a:pPr marL="12700" algn="just">
              <a:spcBef>
                <a:spcPts val="100"/>
              </a:spcBef>
            </a:pPr>
            <a:endParaRPr lang="ru-RU" sz="2400" b="1" spc="-5" dirty="0">
              <a:solidFill>
                <a:srgbClr val="404040"/>
              </a:solidFill>
              <a:latin typeface="Candara Light" panose="020E0502030303020204" pitchFamily="34" charset="0"/>
              <a:cs typeface="Calibri"/>
            </a:endParaRPr>
          </a:p>
          <a:p>
            <a:pPr marL="12700" algn="just">
              <a:spcBef>
                <a:spcPts val="100"/>
              </a:spcBef>
            </a:pPr>
            <a:r>
              <a:rPr spc="-1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Сотрудники</a:t>
            </a:r>
            <a:r>
              <a:rPr spc="1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</a:t>
            </a:r>
            <a:r>
              <a:rPr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1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авторы</a:t>
            </a:r>
            <a:r>
              <a:rPr spc="2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1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издательства </a:t>
            </a:r>
            <a:r>
              <a:rPr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– </a:t>
            </a:r>
            <a:r>
              <a:rPr spc="-39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 err="1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команда</a:t>
            </a:r>
            <a:r>
              <a:rPr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профессионалов</a:t>
            </a:r>
            <a:r>
              <a:rPr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, </a:t>
            </a:r>
            <a:r>
              <a:rPr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15" dirty="0" err="1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которым</a:t>
            </a:r>
            <a:r>
              <a:rPr spc="1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небезразлично</a:t>
            </a:r>
            <a:r>
              <a:rPr lang="ru-RU" spc="1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2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будущее</a:t>
            </a:r>
            <a:r>
              <a:rPr lang="ru-RU" dirty="0" smtClean="0"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нашей</a:t>
            </a:r>
            <a:r>
              <a:rPr spc="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страны.</a:t>
            </a:r>
            <a:r>
              <a:rPr spc="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endParaRPr lang="ru-RU" spc="5" dirty="0" smtClean="0">
              <a:solidFill>
                <a:srgbClr val="404040"/>
              </a:solidFill>
              <a:latin typeface="Candara Light" panose="020E0502030303020204" pitchFamily="34" charset="0"/>
              <a:cs typeface="Calibri"/>
            </a:endParaRPr>
          </a:p>
          <a:p>
            <a:pPr marL="12700" marR="185420" algn="just">
              <a:spcBef>
                <a:spcPts val="1145"/>
              </a:spcBef>
            </a:pPr>
            <a:r>
              <a:rPr lang="ru-RU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Д</a:t>
            </a:r>
            <a:r>
              <a:rPr spc="-1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ети</a:t>
            </a:r>
            <a:r>
              <a:rPr lang="ru-RU"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10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-</a:t>
            </a:r>
            <a:r>
              <a:rPr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наше</a:t>
            </a:r>
            <a:r>
              <a:rPr lang="ru-RU" dirty="0"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богатство</a:t>
            </a:r>
            <a:r>
              <a:rPr lang="ru-RU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! К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акими</a:t>
            </a:r>
            <a:r>
              <a:rPr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они </a:t>
            </a:r>
            <a:r>
              <a:rPr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вырастут и </a:t>
            </a:r>
            <a:r>
              <a:rPr spc="-10" dirty="0" err="1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как</a:t>
            </a:r>
            <a:r>
              <a:rPr spc="-1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lang="ru-RU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смогут </a:t>
            </a:r>
            <a:r>
              <a:rPr spc="-1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распоряд</a:t>
            </a:r>
            <a:r>
              <a:rPr lang="ru-RU" spc="-1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ить</a:t>
            </a:r>
            <a:r>
              <a:rPr spc="-10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ся</a:t>
            </a:r>
            <a:r>
              <a:rPr spc="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15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будущим </a:t>
            </a:r>
            <a:r>
              <a:rPr spc="-5" dirty="0" err="1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нашей</a:t>
            </a:r>
            <a:r>
              <a:rPr spc="10" dirty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страны</a:t>
            </a:r>
            <a:r>
              <a:rPr lang="ru-RU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– это </a:t>
            </a:r>
            <a:r>
              <a:rPr spc="-5" dirty="0" err="1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зависит</a:t>
            </a:r>
            <a:r>
              <a:rPr lang="ru-RU"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 сейчас от всех взрослых</a:t>
            </a:r>
            <a:r>
              <a:rPr spc="-5" dirty="0" smtClean="0">
                <a:solidFill>
                  <a:srgbClr val="404040"/>
                </a:solidFill>
                <a:latin typeface="Candara Light" panose="020E0502030303020204" pitchFamily="34" charset="0"/>
                <a:cs typeface="Calibri"/>
              </a:rPr>
              <a:t>.</a:t>
            </a:r>
            <a:endParaRPr dirty="0">
              <a:latin typeface="Candara Light" panose="020E0502030303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28600" y="304800"/>
            <a:ext cx="11430000" cy="23288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dirty="0" smtClean="0">
                <a:latin typeface="Candara Light" panose="020E0502030303020204" pitchFamily="34" charset="0"/>
              </a:rPr>
              <a:t>Вопросам </a:t>
            </a:r>
            <a:r>
              <a:rPr lang="ru-RU" sz="2000" dirty="0">
                <a:latin typeface="Candara Light" panose="020E0502030303020204" pitchFamily="34" charset="0"/>
              </a:rPr>
              <a:t>вовлечения родителей и осознанного социума в процессе обучения и воспитания детей уделяется огромное внимание во многих странах, в </a:t>
            </a:r>
            <a:r>
              <a:rPr lang="ru-RU" sz="2000" dirty="0" err="1">
                <a:latin typeface="Candara Light" panose="020E0502030303020204" pitchFamily="34" charset="0"/>
              </a:rPr>
              <a:t>т.ч</a:t>
            </a:r>
            <a:r>
              <a:rPr lang="ru-RU" sz="2000" dirty="0">
                <a:latin typeface="Candara Light" panose="020E0502030303020204" pitchFamily="34" charset="0"/>
              </a:rPr>
              <a:t>. и в России. </a:t>
            </a:r>
            <a:endParaRPr lang="ru-RU" sz="2000" dirty="0" smtClean="0">
              <a:latin typeface="Candara Light" panose="020E0502030303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ru-RU" sz="2000" dirty="0" smtClean="0">
                <a:latin typeface="Candara Light" panose="020E0502030303020204" pitchFamily="34" charset="0"/>
              </a:rPr>
              <a:t>Школа </a:t>
            </a:r>
            <a:r>
              <a:rPr lang="ru-RU" sz="2000" dirty="0">
                <a:latin typeface="Candara Light" panose="020E0502030303020204" pitchFamily="34" charset="0"/>
              </a:rPr>
              <a:t>и семья вместе могут значительно больше, чем по отдельности. Кроме того, </a:t>
            </a:r>
            <a:r>
              <a:rPr lang="ru-RU" sz="2400" b="1" dirty="0">
                <a:latin typeface="Candara Light" panose="020E0502030303020204" pitchFamily="34" charset="0"/>
              </a:rPr>
              <a:t>читатель</a:t>
            </a:r>
            <a:r>
              <a:rPr lang="ru-RU" sz="2000" dirty="0">
                <a:latin typeface="Candara Light" panose="020E0502030303020204" pitchFamily="34" charset="0"/>
              </a:rPr>
              <a:t> </a:t>
            </a:r>
            <a:r>
              <a:rPr lang="ru-RU" sz="2400" b="1" dirty="0">
                <a:latin typeface="Candara Light" panose="020E0502030303020204" pitchFamily="34" charset="0"/>
              </a:rPr>
              <a:t>формируется именно в школе</a:t>
            </a:r>
            <a:r>
              <a:rPr lang="ru-RU" sz="2000" b="1" dirty="0">
                <a:latin typeface="Candara Light" panose="020E0502030303020204" pitchFamily="34" charset="0"/>
              </a:rPr>
              <a:t>. </a:t>
            </a:r>
            <a:endParaRPr lang="ru-RU" sz="2000" b="1" dirty="0" smtClean="0">
              <a:latin typeface="Candara Light" panose="020E0502030303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ru-RU" sz="2000" dirty="0" smtClean="0">
                <a:latin typeface="Candara Light" panose="020E0502030303020204" pitchFamily="34" charset="0"/>
              </a:rPr>
              <a:t>Формы </a:t>
            </a:r>
            <a:r>
              <a:rPr lang="ru-RU" sz="2000" dirty="0">
                <a:latin typeface="Candara Light" panose="020E0502030303020204" pitchFamily="34" charset="0"/>
              </a:rPr>
              <a:t>и методы работы с семьёй могут быть самыми разнообразными. </a:t>
            </a:r>
            <a:endParaRPr lang="ru-RU" sz="2000" dirty="0" smtClean="0">
              <a:latin typeface="Candara Light" panose="020E0502030303020204" pitchFamily="34" charset="0"/>
            </a:endParaRPr>
          </a:p>
          <a:p>
            <a:pPr marL="12700" algn="ctr">
              <a:spcBef>
                <a:spcPts val="100"/>
              </a:spcBef>
            </a:pPr>
            <a:r>
              <a:rPr lang="ru-RU" sz="2000" dirty="0" smtClean="0">
                <a:latin typeface="Candara Light" panose="020E0502030303020204" pitchFamily="34" charset="0"/>
              </a:rPr>
              <a:t>Для </a:t>
            </a:r>
            <a:r>
              <a:rPr lang="ru-RU" sz="2000" dirty="0">
                <a:latin typeface="Candara Light" panose="020E0502030303020204" pitchFamily="34" charset="0"/>
              </a:rPr>
              <a:t>реализации социальных проектов необходимо активно привлекать сознательный социум (бизнес-партнеров). </a:t>
            </a:r>
            <a:endParaRPr sz="2000" dirty="0">
              <a:latin typeface="Candara Light" panose="020E0502030303020204" pitchFamily="34" charset="0"/>
              <a:cs typeface="Calibri"/>
            </a:endParaRPr>
          </a:p>
        </p:txBody>
      </p:sp>
      <p:pic>
        <p:nvPicPr>
          <p:cNvPr id="4100" name="Picture 4" descr="https://i.mycdn.me/i?r=A1FATOtv0sf3iMJ4DfgHqlLfzh-PfG96QklNjt_Zl2oTzejiv63S2J1ntXOt_Dkp7wxNN1P2xQm-Mntyw46ZCbq02GqKLuaReYv6l06fOCUK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92583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96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52663" y="1628274"/>
            <a:ext cx="8012502" cy="4378977"/>
          </a:xfrm>
          <a:prstGeom prst="rect">
            <a:avLst/>
          </a:prstGeom>
        </p:spPr>
        <p:txBody>
          <a:bodyPr vert="horz" wrap="square" lIns="0" tIns="59267" rIns="0" bIns="0" rtlCol="0">
            <a:spAutoFit/>
          </a:bodyPr>
          <a:lstStyle/>
          <a:p>
            <a:pPr algn="just">
              <a:spcBef>
                <a:spcPts val="467"/>
              </a:spcBef>
            </a:pPr>
            <a:r>
              <a:rPr lang="ru-RU" sz="2200" spc="-76" dirty="0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На ярких стойках представлены прекрасные книги  для школьной библиотеки по программе лояльности, подготовленной «Пятерочкой» и издательством «Детская и юношеская книга».</a:t>
            </a:r>
          </a:p>
          <a:p>
            <a:pPr algn="just">
              <a:spcBef>
                <a:spcPts val="467"/>
              </a:spcBef>
            </a:pPr>
            <a:r>
              <a:rPr lang="ru-RU" sz="2200" spc="-76" dirty="0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Стоимость книг не превышает затрат на полиграфию.</a:t>
            </a:r>
          </a:p>
          <a:p>
            <a:pPr algn="just">
              <a:spcBef>
                <a:spcPts val="467"/>
              </a:spcBef>
            </a:pPr>
            <a:r>
              <a:rPr lang="ru-RU" sz="2200" spc="-76" dirty="0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Все книги выпущены в 2022 году  с учетом </a:t>
            </a:r>
            <a:r>
              <a:rPr lang="ru-RU" sz="2200" spc="-76" dirty="0" err="1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СанПИНов</a:t>
            </a:r>
            <a:r>
              <a:rPr lang="ru-RU" sz="2200" spc="-76" dirty="0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, предусмотренных для детской литературы.</a:t>
            </a:r>
          </a:p>
          <a:p>
            <a:pPr algn="just">
              <a:spcBef>
                <a:spcPts val="467"/>
              </a:spcBef>
            </a:pPr>
            <a:r>
              <a:rPr lang="ru-RU" sz="2200" spc="-76" dirty="0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Наша с вами задача  показать, что книга очень востребована нашим социумом - ребенку и школьной библиотеке без книги не обойтись ни в учебном процессе, ни в досуговом чтении.</a:t>
            </a:r>
          </a:p>
          <a:p>
            <a:pPr algn="just">
              <a:spcBef>
                <a:spcPts val="467"/>
              </a:spcBef>
            </a:pPr>
            <a:r>
              <a:rPr lang="ru-RU" sz="2200" spc="-76" dirty="0">
                <a:solidFill>
                  <a:srgbClr val="202020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«Пятерочка» поняла востребованность и актуальность этого проекта и расширила его географию. Книги попадут не только в библиотеки в городах-пилотах, но и в сельские библиотеки.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CEE685-1334-420A-ACE1-782D17621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202" y="2082387"/>
            <a:ext cx="4314798" cy="4353139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28601" y="104035"/>
            <a:ext cx="8991600" cy="984885"/>
          </a:xfrm>
        </p:spPr>
        <p:txBody>
          <a:bodyPr/>
          <a:lstStyle/>
          <a:p>
            <a:pPr algn="ctr"/>
            <a:r>
              <a:rPr lang="ru-RU" sz="3200" kern="1200" dirty="0">
                <a:solidFill>
                  <a:schemeClr val="tx1"/>
                </a:solidFill>
                <a:latin typeface="+mn-lt"/>
                <a:ea typeface="Kozuka Mincho Pro B"/>
                <a:cs typeface="Times New Roman" panose="02020603050405020304" pitchFamily="18" charset="0"/>
              </a:rPr>
              <a:t>В 82 магазинах Самары и 68 магазинах Казани </a:t>
            </a:r>
            <a:br>
              <a:rPr lang="ru-RU" sz="3200" kern="1200" dirty="0">
                <a:solidFill>
                  <a:schemeClr val="tx1"/>
                </a:solidFill>
                <a:latin typeface="+mn-lt"/>
                <a:ea typeface="Kozuka Mincho Pro B"/>
                <a:cs typeface="Times New Roman" panose="02020603050405020304" pitchFamily="18" charset="0"/>
              </a:rPr>
            </a:br>
            <a:r>
              <a:rPr lang="ru-RU" sz="3200" kern="1200" dirty="0">
                <a:solidFill>
                  <a:schemeClr val="tx1"/>
                </a:solidFill>
                <a:latin typeface="+mn-lt"/>
                <a:ea typeface="Kozuka Mincho Pro B"/>
                <a:cs typeface="Times New Roman" panose="02020603050405020304" pitchFamily="18" charset="0"/>
              </a:rPr>
              <a:t>проходит социальная </a:t>
            </a:r>
            <a:r>
              <a:rPr lang="ru-RU" sz="3200" kern="1200" dirty="0" smtClean="0">
                <a:solidFill>
                  <a:schemeClr val="tx1"/>
                </a:solidFill>
                <a:latin typeface="+mn-lt"/>
                <a:ea typeface="Kozuka Mincho Pro B"/>
                <a:cs typeface="Times New Roman" panose="02020603050405020304" pitchFamily="18" charset="0"/>
              </a:rPr>
              <a:t>акция «</a:t>
            </a:r>
            <a:r>
              <a:rPr lang="ru-RU" sz="3200" kern="1200" dirty="0">
                <a:solidFill>
                  <a:schemeClr val="tx1"/>
                </a:solidFill>
                <a:latin typeface="+mn-lt"/>
                <a:ea typeface="Kozuka Mincho Pro B"/>
                <a:cs typeface="Times New Roman" panose="02020603050405020304" pitchFamily="18" charset="0"/>
              </a:rPr>
              <a:t>Наша классная библиотека»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Рукописный ввод 16"/>
              <p14:cNvContentPartPr/>
              <p14:nvPr/>
            </p14:nvContentPartPr>
            <p14:xfrm>
              <a:off x="639011" y="5250403"/>
              <a:ext cx="240" cy="240"/>
            </p14:xfrm>
          </p:contentPart>
        </mc:Choice>
        <mc:Fallback xmlns="">
          <p:pic>
            <p:nvPicPr>
              <p:cNvPr id="17" name="Рукописный ввод 1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931" y="5240323"/>
                <a:ext cx="20400" cy="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/>
              <p14:cNvContentPartPr/>
              <p14:nvPr/>
            </p14:nvContentPartPr>
            <p14:xfrm>
              <a:off x="5633891" y="4424563"/>
              <a:ext cx="240" cy="240"/>
            </p14:xfrm>
          </p:contentPart>
        </mc:Choice>
        <mc:Fallback xmlns="">
          <p:pic>
            <p:nvPicPr>
              <p:cNvPr id="19" name="Рукописный ввод 1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3811" y="4414483"/>
                <a:ext cx="20400" cy="20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72600" y="104035"/>
            <a:ext cx="2543174" cy="572911"/>
          </a:xfrm>
          <a:prstGeom prst="rect">
            <a:avLst/>
          </a:prstGeom>
        </p:spPr>
      </p:pic>
      <p:pic>
        <p:nvPicPr>
          <p:cNvPr id="8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82200" y="942996"/>
            <a:ext cx="1081608" cy="8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336" y="76200"/>
            <a:ext cx="8425081" cy="430887"/>
          </a:xfrm>
        </p:spPr>
        <p:txBody>
          <a:bodyPr/>
          <a:lstStyle/>
          <a:p>
            <a:pPr algn="ctr"/>
            <a:r>
              <a:rPr lang="ru-RU" sz="2800" b="1" dirty="0" smtClean="0"/>
              <a:t>В акции участвуют книги следующих серий</a:t>
            </a:r>
            <a:endParaRPr lang="ru-RU" sz="2800" b="1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85805"/>
            <a:ext cx="1613511" cy="5486399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7742" y="685805"/>
            <a:ext cx="1504258" cy="54863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369" y="3860988"/>
            <a:ext cx="1967512" cy="19712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186" y="3683000"/>
            <a:ext cx="2051979" cy="20591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292" y="1202050"/>
            <a:ext cx="1978715" cy="19639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230" y="1041429"/>
            <a:ext cx="1971221" cy="19855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092" y="2034192"/>
            <a:ext cx="2006774" cy="1961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74" y="4202378"/>
            <a:ext cx="1660355" cy="16298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1369" y="507087"/>
            <a:ext cx="3285405" cy="19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5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5586" y="685801"/>
            <a:ext cx="1566414" cy="54863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066800" y="560518"/>
            <a:ext cx="12293600" cy="901593"/>
          </a:xfrm>
          <a:prstGeom prst="rect">
            <a:avLst/>
          </a:prstGeom>
        </p:spPr>
        <p:txBody>
          <a:bodyPr vert="horz" wrap="square" lIns="0" tIns="60960" rIns="0" bIns="0" rtlCol="0" anchor="ctr">
            <a:spAutoFit/>
          </a:bodyPr>
          <a:lstStyle/>
          <a:p>
            <a:pPr marL="2401267" marR="3387" indent="410654" algn="ctr">
              <a:lnSpc>
                <a:spcPts val="3207"/>
              </a:lnSpc>
              <a:spcBef>
                <a:spcPts val="480"/>
              </a:spcBef>
            </a:pPr>
            <a:r>
              <a:rPr sz="36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Конкурс «К</a:t>
            </a:r>
            <a:r>
              <a:rPr lang="ru-RU" sz="3600" b="1" kern="1200" dirty="0" err="1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лассная</a:t>
            </a:r>
            <a:r>
              <a:rPr lang="ru-RU" sz="36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 библиотека – моей школе</a:t>
            </a:r>
            <a:r>
              <a:rPr sz="36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»</a:t>
            </a:r>
            <a:r>
              <a:rPr lang="ru-RU" sz="36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</a:br>
            <a:r>
              <a:rPr sz="3600" b="1" kern="1200" dirty="0" err="1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для</a:t>
            </a:r>
            <a:r>
              <a:rPr sz="36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 школ и школьных библиотек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85801"/>
            <a:ext cx="1563620" cy="54863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350" y="1607311"/>
            <a:ext cx="12192000" cy="813813"/>
          </a:xfrm>
          <a:prstGeom prst="rect">
            <a:avLst/>
          </a:prstGeom>
        </p:spPr>
        <p:txBody>
          <a:bodyPr vert="horz" wrap="square" lIns="0" tIns="30480" rIns="0" bIns="0" rtlCol="0" anchor="ctr">
            <a:spAutoFit/>
          </a:bodyPr>
          <a:lstStyle/>
          <a:p>
            <a:pPr algn="ctr">
              <a:spcBef>
                <a:spcPts val="240"/>
              </a:spcBef>
            </a:pP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проводится при поддержке</a:t>
            </a:r>
          </a:p>
          <a:p>
            <a:pPr marL="8467" marR="3387" algn="ctr">
              <a:lnSpc>
                <a:spcPct val="109200"/>
              </a:lnSpc>
            </a:pP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Министерства образования и науки Республики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Татарстан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8467" marR="3387" algn="ctr">
              <a:lnSpc>
                <a:spcPct val="109200"/>
              </a:lnSpc>
            </a:pP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Министерства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образования и науки Самарской области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878203" y="2870201"/>
            <a:ext cx="8432800" cy="321173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63838" marR="158758" algn="just">
              <a:lnSpc>
                <a:spcPct val="114999"/>
              </a:lnSpc>
              <a:spcBef>
                <a:spcPts val="67"/>
              </a:spcBef>
            </a:pP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«К</a:t>
            </a:r>
            <a:r>
              <a:rPr lang="ru-RU"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лассная</a:t>
            </a:r>
            <a:r>
              <a:rPr lang="ru-RU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библиотека –  моей школе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» – </a:t>
            </a:r>
            <a:r>
              <a:rPr lang="ru-RU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конкурс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школ и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школьных</a:t>
            </a:r>
            <a:r>
              <a:rPr lang="en-US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библиотек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Республики Татарстан и </a:t>
            </a:r>
            <a:r>
              <a:rPr lang="ru-RU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Самарской области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2000" kern="1200" dirty="0">
              <a:solidFill>
                <a:schemeClr val="tx1"/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63838" marR="158758" algn="just">
              <a:lnSpc>
                <a:spcPct val="114999"/>
              </a:lnSpc>
              <a:spcBef>
                <a:spcPts val="67"/>
              </a:spcBef>
            </a:pP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Конкурс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проводится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цел</a:t>
            </a:r>
            <a:r>
              <a:rPr lang="ru-RU"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ью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привлечения внимания общественности к проблемам комплектования фондов школьных библиотек художественной литературой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2000" kern="1200" dirty="0">
              <a:solidFill>
                <a:schemeClr val="tx1"/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63838" marR="158758" algn="just">
              <a:lnSpc>
                <a:spcPct val="114999"/>
              </a:lnSpc>
              <a:spcBef>
                <a:spcPts val="67"/>
              </a:spcBef>
            </a:pP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Итоги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конкурса будут подведены в </a:t>
            </a:r>
            <a:r>
              <a:rPr lang="ru-RU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декабре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2022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года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2000" kern="1200" dirty="0">
              <a:solidFill>
                <a:schemeClr val="tx1"/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163838" marR="158758" algn="just">
              <a:lnSpc>
                <a:spcPct val="114999"/>
              </a:lnSpc>
              <a:spcBef>
                <a:spcPts val="67"/>
              </a:spcBef>
            </a:pP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Школа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/ школьная библиотека, собравшая наибольшее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количество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представленных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в акции книг, получит коллекцию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новых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изданий</a:t>
            </a:r>
            <a:r>
              <a:rPr lang="en-US"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kern="1200" dirty="0" err="1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от</a:t>
            </a:r>
            <a:r>
              <a:rPr sz="2000" kern="1200" dirty="0">
                <a:solidFill>
                  <a:schemeClr val="tx1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Издательства «Детская и юношеская книга».</a:t>
            </a:r>
          </a:p>
        </p:txBody>
      </p:sp>
    </p:spTree>
    <p:extLst>
      <p:ext uri="{BB962C8B-B14F-4D97-AF65-F5344CB8AC3E}">
        <p14:creationId xmlns:p14="http://schemas.microsoft.com/office/powerpoint/2010/main" val="35819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9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953000" y="103628"/>
            <a:ext cx="7010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spc="-127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Чтение </a:t>
            </a:r>
            <a:r>
              <a:rPr lang="ru-RU" sz="2400" spc="-127" dirty="0">
                <a:latin typeface="Candara Light" panose="020E0502030303020204" pitchFamily="34" charset="0"/>
                <a:cs typeface="Times New Roman" panose="02020603050405020304" pitchFamily="18" charset="0"/>
              </a:rPr>
              <a:t>лежит в основе всего обучения: нельзя решить задачу, если не сформирован навык чтения. </a:t>
            </a:r>
            <a:endParaRPr lang="ru-RU" sz="2400" spc="-127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400" spc="-127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pc="-127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Умение </a:t>
            </a:r>
            <a:r>
              <a:rPr lang="ru-RU" sz="2400" spc="-127" dirty="0">
                <a:latin typeface="Candara Light" panose="020E0502030303020204" pitchFamily="34" charset="0"/>
                <a:cs typeface="Times New Roman" panose="02020603050405020304" pitchFamily="18" charset="0"/>
              </a:rPr>
              <a:t>быстро и внимательно читать и вникать в суть — незаменимый навык в школе, в вузе, на экзаменах, в обычной жизни</a:t>
            </a:r>
            <a:r>
              <a:rPr lang="ru-RU" sz="2400" spc="-127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spc="-127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pc="-127" dirty="0">
                <a:latin typeface="Candara Light" panose="020E0502030303020204" pitchFamily="34" charset="0"/>
                <a:cs typeface="Times New Roman" panose="02020603050405020304" pitchFamily="18" charset="0"/>
              </a:rPr>
              <a:t>Современные дети окружены терабайтами информации, в которой бывает трудно разобраться, не обладая навыками анализа различных текстов. </a:t>
            </a:r>
            <a:endParaRPr lang="ru-RU" sz="2400" spc="-127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127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127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b="1" spc="-127" dirty="0" smtClean="0">
              <a:solidFill>
                <a:srgbClr val="FF0000"/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b="1" spc="-127" dirty="0">
              <a:solidFill>
                <a:srgbClr val="FF0000"/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spc="-127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  <a:cs typeface="Times New Roman" panose="02020603050405020304" pitchFamily="18" charset="0"/>
              </a:rPr>
              <a:t>Однако </a:t>
            </a:r>
            <a:r>
              <a:rPr lang="ru-RU" sz="3200" b="1" spc="-127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  <a:cs typeface="Times New Roman" panose="02020603050405020304" pitchFamily="18" charset="0"/>
              </a:rPr>
              <a:t>этому можно и нужно научиться</a:t>
            </a:r>
            <a:r>
              <a:rPr lang="ru-RU" sz="3200" b="1" spc="-127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sy-files.ru/wp-content/uploads/5/b/2/5b2d9499262994ab77b6f60d068be0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2" y="363538"/>
            <a:ext cx="4203427" cy="32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" y="4072944"/>
            <a:ext cx="4890665" cy="922039"/>
          </a:xfrm>
          <a:prstGeom prst="rect">
            <a:avLst/>
          </a:prstGeom>
        </p:spPr>
      </p:pic>
      <p:pic>
        <p:nvPicPr>
          <p:cNvPr id="1028" name="Picture 4" descr="https://uprostim.com/wp-content/uploads/2021/05/image0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99829"/>
            <a:ext cx="1718936" cy="1718936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85805"/>
            <a:ext cx="1613511" cy="54863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7742" y="685805"/>
            <a:ext cx="1504258" cy="54863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2001" y="685804"/>
            <a:ext cx="8379711" cy="502274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 algn="ctr">
              <a:spcBef>
                <a:spcPts val="76"/>
              </a:spcBef>
            </a:pPr>
            <a:r>
              <a:rPr sz="32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Творческий конкурс «Книга в моей жизни»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78000" y="1498600"/>
            <a:ext cx="8887711" cy="437472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R="48262" algn="ctr">
              <a:spcBef>
                <a:spcPts val="240"/>
              </a:spcBef>
            </a:pP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проводится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при поддержке</a:t>
            </a:r>
          </a:p>
          <a:p>
            <a:pPr marL="87634" marR="135897" indent="-423" algn="ctr">
              <a:lnSpc>
                <a:spcPct val="109200"/>
              </a:lnSpc>
            </a:pP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Министерства образования и науки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Республики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Татарстан</a:t>
            </a:r>
            <a:endParaRPr lang="ru-RU" sz="16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87634" marR="135897" indent="-423" algn="ctr">
              <a:lnSpc>
                <a:spcPct val="109200"/>
              </a:lnSpc>
            </a:pP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Министерства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образования и науки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Самарской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области</a:t>
            </a:r>
            <a:endParaRPr lang="ru-RU" sz="16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87634" marR="135897" indent="-423" algn="ctr">
              <a:lnSpc>
                <a:spcPct val="109200"/>
              </a:lnSpc>
            </a:pP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Государственной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корпорации по атомной энергии («Росатом» )  Акционерного общества «Концерн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Росэнергоатом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»</a:t>
            </a:r>
            <a:endParaRPr lang="en-US" sz="16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87634" marR="135897" indent="-423" algn="ctr">
              <a:lnSpc>
                <a:spcPct val="109200"/>
              </a:lnSpc>
            </a:pPr>
            <a:endParaRPr lang="en-US" sz="1600" b="1" spc="50" dirty="0">
              <a:solidFill>
                <a:srgbClr val="202020"/>
              </a:solidFill>
              <a:latin typeface="Candara Light" panose="020E0502030303020204" pitchFamily="34" charset="0"/>
              <a:cs typeface="Arial"/>
            </a:endParaRPr>
          </a:p>
          <a:p>
            <a:pPr marL="87634" marR="135897" indent="-423" algn="ctr">
              <a:lnSpc>
                <a:spcPct val="109200"/>
              </a:lnSpc>
            </a:pPr>
            <a:endParaRPr lang="en-US" sz="1600" b="1" spc="50" dirty="0">
              <a:solidFill>
                <a:srgbClr val="202020"/>
              </a:solidFill>
              <a:latin typeface="Candara Light" panose="020E0502030303020204" pitchFamily="34" charset="0"/>
              <a:cs typeface="Arial"/>
            </a:endParaRPr>
          </a:p>
          <a:p>
            <a:pPr marL="87634" marR="135897" indent="-423" algn="just">
              <a:lnSpc>
                <a:spcPct val="109200"/>
              </a:lnSpc>
            </a:pP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«Книга в моей жизни» – творческий конкурс на лучшее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эссе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по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предложенным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в рамках акции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книгам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Участниками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конкурса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могут стать школьники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младших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,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средних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и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старших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классов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школ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Казани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и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Самар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ы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Итоги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конкурса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будут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подведены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в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декабре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2022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года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Победител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ь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конкурса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«Книга в моей жизни»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смо</a:t>
            </a:r>
            <a:r>
              <a:rPr lang="ru-RU"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жет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принять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участие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в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летней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образовательной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сессии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лагеря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Госкорпорации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«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Росатом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»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и концерна «Росэнергоатом» в 2023 году.</a:t>
            </a:r>
          </a:p>
        </p:txBody>
      </p:sp>
    </p:spTree>
    <p:extLst>
      <p:ext uri="{BB962C8B-B14F-4D97-AF65-F5344CB8AC3E}">
        <p14:creationId xmlns:p14="http://schemas.microsoft.com/office/powerpoint/2010/main" val="293290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3854" y="708896"/>
            <a:ext cx="1504258" cy="54863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1999" y="229483"/>
            <a:ext cx="8379711" cy="440718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 algn="ctr">
              <a:spcBef>
                <a:spcPts val="76"/>
              </a:spcBef>
            </a:pPr>
            <a:r>
              <a:rPr sz="28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Творческий </a:t>
            </a:r>
            <a:r>
              <a:rPr sz="2800" b="1" kern="1200" dirty="0" err="1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конкурс</a:t>
            </a:r>
            <a:r>
              <a:rPr sz="2800" b="1" kern="1200" dirty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sz="2800" b="1" kern="1200" dirty="0" smtClean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b="1" kern="1200" dirty="0" smtClean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Я рисую любимую книгу!</a:t>
            </a:r>
            <a:r>
              <a:rPr sz="2800" b="1" kern="1200" dirty="0" smtClean="0">
                <a:solidFill>
                  <a:schemeClr val="tx1"/>
                </a:solidFill>
                <a:latin typeface="Candara Light" panose="020E0502030303020204" pitchFamily="34" charset="0"/>
                <a:ea typeface="+mn-ea"/>
                <a:cs typeface="Times New Roman" panose="02020603050405020304" pitchFamily="18" charset="0"/>
              </a:rPr>
              <a:t>»</a:t>
            </a:r>
            <a:endParaRPr sz="2800" b="1" kern="1200" dirty="0">
              <a:solidFill>
                <a:schemeClr val="tx1"/>
              </a:solidFill>
              <a:latin typeface="Candara Light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7999" y="1156258"/>
            <a:ext cx="8887711" cy="464287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R="48262" algn="ctr">
              <a:spcBef>
                <a:spcPts val="240"/>
              </a:spcBef>
            </a:pP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проводится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при поддержке</a:t>
            </a:r>
          </a:p>
          <a:p>
            <a:pPr marL="87634" marR="135897" indent="-423" algn="ctr">
              <a:lnSpc>
                <a:spcPct val="109200"/>
              </a:lnSpc>
            </a:pP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Министерства образования и науки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Республики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Татарстан</a:t>
            </a:r>
            <a:endParaRPr lang="ru-RU" sz="16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87634" marR="135897" indent="-423" algn="ctr">
              <a:lnSpc>
                <a:spcPct val="109200"/>
              </a:lnSpc>
            </a:pP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Министерства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образования и науки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Самарской</a:t>
            </a:r>
            <a:r>
              <a:rPr sz="16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1600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области</a:t>
            </a:r>
            <a:endParaRPr lang="ru-RU" sz="16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marL="87634" marR="135897" indent="-423" algn="ctr">
              <a:lnSpc>
                <a:spcPct val="109200"/>
              </a:lnSpc>
            </a:pPr>
            <a:endParaRPr lang="en-US" sz="1600" b="1" spc="50" dirty="0">
              <a:solidFill>
                <a:srgbClr val="202020"/>
              </a:solidFill>
              <a:latin typeface="Candara Light" panose="020E0502030303020204" pitchFamily="34" charset="0"/>
              <a:cs typeface="Arial"/>
            </a:endParaRPr>
          </a:p>
          <a:p>
            <a:pPr marL="87634" marR="135897" indent="-423" algn="just">
              <a:lnSpc>
                <a:spcPct val="109200"/>
              </a:lnSpc>
            </a:pP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«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Я рисую любимую книгу!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» – творческий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конкурс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для воспитанников дошкольных образовательных организаций. Конкурс направлен на создание условий для творческой состязательности, выявление одаренных детей, активизацию их интеллектуальной и творческой деятельности, раскрытие потенциала каждого воспитанника дошкольных образовательных организаций, воспитание у каждого ребенка художественного вкуса, умение видеть и понимать прекрасное вокруг себя. Дети, победившие в Конкурсе, получат самое лучшее, что может способствовать их развитию,  – Книгу.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Итоги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конкурса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будут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подведены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в</a:t>
            </a:r>
            <a:r>
              <a:rPr lang="ru-RU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декабре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2022 </a:t>
            </a:r>
            <a:r>
              <a:rPr sz="2133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года</a:t>
            </a:r>
            <a:r>
              <a:rPr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en-US" sz="2133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endParaRPr sz="2133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5709" y="838201"/>
            <a:ext cx="156362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667000" y="228600"/>
            <a:ext cx="899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Сотрудничество школьной библиотеки с родителями учащихся </a:t>
            </a:r>
            <a:r>
              <a:rPr lang="ru-RU" sz="24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способствует 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повышению компетентности родителей в сфере детской литературы и общения с ребёнком на основе книги. </a:t>
            </a:r>
            <a:endParaRPr lang="ru-RU" sz="2400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Школьной 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библиотеке принадлежит особое место в ряду компонентов инфраструктуры чтения: она должна стать </a:t>
            </a:r>
            <a:r>
              <a:rPr lang="ru-RU" sz="2400" b="1" dirty="0">
                <a:solidFill>
                  <a:schemeClr val="bg1"/>
                </a:solidFill>
                <a:latin typeface="Candara Light" panose="020E0502030303020204" pitchFamily="34" charset="0"/>
              </a:rPr>
              <a:t>ресурсным центром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, принципиально новым образовательным пространством. </a:t>
            </a:r>
            <a:endParaRPr lang="ru-RU" sz="2400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Существует </a:t>
            </a:r>
            <a:r>
              <a:rPr lang="ru-RU" sz="2400" dirty="0">
                <a:solidFill>
                  <a:schemeClr val="bg1"/>
                </a:solidFill>
                <a:latin typeface="Candara Light" panose="020E0502030303020204" pitchFamily="34" charset="0"/>
              </a:rPr>
              <a:t>множество сервисов и программ, которые библиотекарь может использовать в воспитательной и обучающей деятельности, в том числе по формированию у школьников информационной грамотности и информационной культуры, реализации школьных проектов, программ по популяризации чтения. Некоторые из них уже вошли в практику работы школьных библиотек, другие ждут своего применения. </a:t>
            </a:r>
          </a:p>
        </p:txBody>
      </p:sp>
      <p:pic>
        <p:nvPicPr>
          <p:cNvPr id="6152" name="Picture 8" descr="https://i.pinimg.com/originals/b2/eb/20/b2eb20d3f6d0fa516910fc40f5c673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5" y="2133600"/>
            <a:ext cx="2456943" cy="23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95600" y="228868"/>
            <a:ext cx="8991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Росту читательской активности, привлечению учащихся к чтению способствуют сетевое взаимодействие, участие в различных проектах и акциях, проходящие как в онлайн-, так и в офлайн-режиме. </a:t>
            </a:r>
            <a:endParaRPr lang="ru-RU" sz="2000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Международные</a:t>
            </a:r>
            <a:r>
              <a:rPr lang="ru-RU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, российские и региональные проекты</a:t>
            </a:r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: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- «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  <a:hlinkClick r:id="rId3"/>
              </a:rPr>
              <a:t>Читаем детям о войне</a:t>
            </a:r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» - сетевая международная акция, ежегодно проводится с 2012 года в мае. Организатором акции является Самарская областная детская библиотека.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Цель акции - воспитание гражданственности и патриотизма у детей и подростков на примере лучших образцов детской литературы о Великой Отечественной войне 1941-1945 гг. </a:t>
            </a:r>
          </a:p>
          <a:p>
            <a:pPr marL="342900" indent="-342900" algn="just">
              <a:buFontTx/>
              <a:buChar char="-"/>
            </a:pP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</a:rPr>
              <a:t>«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  <a:hlinkClick r:id="rId4"/>
              </a:rPr>
              <a:t>Бегущая книга</a:t>
            </a:r>
            <a:r>
              <a:rPr lang="ru-RU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»</a:t>
            </a:r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 - ежегодная масштабная социокультурная акция, которая </a:t>
            </a:r>
            <a:r>
              <a:rPr lang="ru-RU" sz="20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нацелена </a:t>
            </a:r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на популяризацию библиотек, стимулирование интереса к чтению и интеллектуальному развитию. Кроме того, Забег призван внести свой вклад в поддержание имиджа России как "самой читающей страны". </a:t>
            </a:r>
            <a:endParaRPr lang="ru-RU" sz="2000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Акция </a:t>
            </a:r>
            <a:r>
              <a:rPr lang="ru-RU" sz="2000" dirty="0">
                <a:solidFill>
                  <a:schemeClr val="bg1"/>
                </a:solidFill>
                <a:latin typeface="Candara Light" panose="020E0502030303020204" pitchFamily="34" charset="0"/>
              </a:rPr>
              <a:t>проходит дважды в год – весной (27 мая, в Общероссийский день библиотекаря) и осенью (1 сентября, в День знаний) в виде интеллектуального забега. Это интерактивный формат привлечения и расширения читательской аудитории, который сочетает игровую механику и спортивную дисциплину.</a:t>
            </a:r>
          </a:p>
        </p:txBody>
      </p:sp>
      <p:pic>
        <p:nvPicPr>
          <p:cNvPr id="7170" name="Picture 2" descr="https://www.pngmart.com/files/21/Book-Stack-Download-PNG-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286000"/>
            <a:ext cx="251532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43200" y="914400"/>
            <a:ext cx="9220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октябре уже традиционно во всех школах мира и России проходит </a:t>
            </a:r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Международный месячник школьных библиотек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. Тема месячника в 2022 году - "ЧТЕНИЕ ДЛЯ ГЛОБАЛЬНОГО МИРА И ГАРМОНИИ". Она основана на теме конференции IASL 2022 года "Школьные библиотеки и эволюционирующий глобальный информационный ландшафт</a:t>
            </a: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".</a:t>
            </a:r>
            <a:r>
              <a:rPr lang="en-US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Тема 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российского месячника, как равноправного международному, «Чтение против нацизма для глобального мира и гармонии</a:t>
            </a: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».</a:t>
            </a:r>
            <a:endParaRPr lang="en-US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Продолжается 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инновационный образовательный проект 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</a:rPr>
              <a:t>«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  <a:hlinkClick r:id="rId3"/>
              </a:rPr>
              <a:t>Всероссийская Школьная летопись»,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ориентированный на детей школьного возраста с 1 по 11 классы. Этот уникальный проект помогает школьникам попробовать себя в роли писателей. Библиотекарь в рамках этого проекта может организовать встречу заинтересованных учителей и классных руководителей с экспертами, устроить в библиотеке цикл встреч с интересными людьми, которые предложат ту или иную тему к освещению в книге класса, дадут советы. </a:t>
            </a:r>
            <a:endParaRPr lang="en-US" dirty="0" smtClean="0">
              <a:solidFill>
                <a:schemeClr val="bg1"/>
              </a:solidFill>
              <a:latin typeface="Candara Light" panose="020E0502030303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Международный 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день дарения книг отмечают 14 февраля в самых разных странах с 2012 года. В этот день принято безвозмездно вручать книги, прежде всего, детям. На сайте Российской Государственной Детской библиотеки с 2016 года запущен 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</a:rPr>
              <a:t>проект «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  <a:hlinkClick r:id="rId4"/>
              </a:rPr>
              <a:t>Подари ребенку книгу</a:t>
            </a:r>
            <a:r>
              <a:rPr lang="ru-RU" sz="2000" b="1" u="sng" dirty="0">
                <a:solidFill>
                  <a:schemeClr val="bg1"/>
                </a:solidFill>
                <a:latin typeface="Candara Light" panose="020E0502030303020204" pitchFamily="34" charset="0"/>
              </a:rPr>
              <a:t>!». 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Акция направлена на помощь в пополнении фондов библиотек в малых городах и сельских населенных пунктах. В том же году</a:t>
            </a:r>
            <a:r>
              <a:rPr lang="ru-RU" b="1" dirty="0">
                <a:solidFill>
                  <a:schemeClr val="bg1"/>
                </a:solidFill>
                <a:latin typeface="Candara Light" panose="020E0502030303020204" pitchFamily="34" charset="0"/>
              </a:rPr>
              <a:t> Ассоциация «Растим читателя» </a:t>
            </a:r>
            <a:r>
              <a:rPr lang="ru-RU" dirty="0">
                <a:solidFill>
                  <a:schemeClr val="bg1"/>
                </a:solidFill>
                <a:latin typeface="Candara Light" panose="020E0502030303020204" pitchFamily="34" charset="0"/>
              </a:rPr>
              <a:t>поддержала Акцию и стала равноправным партнёром</a:t>
            </a:r>
            <a:r>
              <a:rPr lang="ru-RU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pic>
        <p:nvPicPr>
          <p:cNvPr id="8194" name="Picture 2" descr="https://papik.pro/uploads/posts/2021-12/1639294770_45-papik-pro-p-uchebniki-klipart-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2057400"/>
            <a:ext cx="27146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3" name="object 3"/>
            <p:cNvSpPr/>
            <p:nvPr/>
          </p:nvSpPr>
          <p:spPr>
            <a:xfrm>
              <a:off x="0" y="6400798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87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6801"/>
                  </a:lnTo>
                  <a:lnTo>
                    <a:pt x="12192000" y="6680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9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03200" y="2327172"/>
            <a:ext cx="1432560" cy="3375660"/>
            <a:chOff x="146304" y="2863595"/>
            <a:chExt cx="1432560" cy="33756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40" y="2863595"/>
              <a:ext cx="1138428" cy="16398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784" y="3544823"/>
              <a:ext cx="1350264" cy="17739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04" y="4230623"/>
              <a:ext cx="1432560" cy="200863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10232" y="358403"/>
            <a:ext cx="797153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1" algn="ctr">
              <a:spcBef>
                <a:spcPts val="100"/>
              </a:spcBef>
              <a:tabLst>
                <a:tab pos="1213546" algn="l"/>
              </a:tabLst>
            </a:pPr>
            <a:r>
              <a:rPr lang="ru-RU" sz="4400" spc="-114" dirty="0">
                <a:solidFill>
                  <a:schemeClr val="accent4">
                    <a:lumMod val="75000"/>
                  </a:schemeClr>
                </a:solidFill>
              </a:rPr>
              <a:t>РЕДАКЦИОННЫЙ ПОРТФЕЛЬ</a:t>
            </a:r>
            <a:endParaRPr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92932" y="2351557"/>
            <a:ext cx="1856739" cy="3340735"/>
            <a:chOff x="3336035" y="2887979"/>
            <a:chExt cx="1856739" cy="334073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8059" y="2887979"/>
              <a:ext cx="1472184" cy="14676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7955" y="3610355"/>
              <a:ext cx="1612391" cy="16443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6035" y="4431791"/>
              <a:ext cx="1856232" cy="179679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398517" y="1088160"/>
            <a:ext cx="1450975" cy="4622800"/>
            <a:chOff x="5341620" y="1624583"/>
            <a:chExt cx="1450975" cy="462280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6504" y="2887980"/>
              <a:ext cx="1030224" cy="14676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60492" y="3622548"/>
              <a:ext cx="1213104" cy="17571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33060" y="4404360"/>
              <a:ext cx="1278636" cy="18425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1620" y="1624583"/>
              <a:ext cx="1450848" cy="144932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7010908" y="2351557"/>
            <a:ext cx="1748155" cy="3340735"/>
            <a:chOff x="6954011" y="2887979"/>
            <a:chExt cx="1748155" cy="3340735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35951" y="2887979"/>
              <a:ext cx="1184148" cy="15910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01839" y="3436619"/>
              <a:ext cx="1452372" cy="19278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54011" y="4049267"/>
              <a:ext cx="1748027" cy="2179320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9016491" y="2351556"/>
            <a:ext cx="1293876" cy="2363724"/>
            <a:chOff x="8959595" y="2887979"/>
            <a:chExt cx="1293876" cy="2363724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83039" y="2887979"/>
              <a:ext cx="1046988" cy="136855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59595" y="3590543"/>
              <a:ext cx="1293876" cy="166116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714752" y="2424659"/>
            <a:ext cx="1537970" cy="3368040"/>
            <a:chOff x="10507980" y="2860548"/>
            <a:chExt cx="1537970" cy="3368040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54284" y="2860548"/>
              <a:ext cx="1245107" cy="16733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50652" y="3380232"/>
              <a:ext cx="1453896" cy="19278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07980" y="4189476"/>
              <a:ext cx="1537716" cy="203911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065272" y="1481303"/>
            <a:ext cx="838200" cy="80162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205468" y="1309142"/>
            <a:ext cx="900683" cy="89306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478776" y="1347241"/>
            <a:ext cx="812292" cy="82143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92532" y="1399057"/>
            <a:ext cx="1597152" cy="75437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886707" y="1374673"/>
            <a:ext cx="861060" cy="854963"/>
          </a:xfrm>
          <a:prstGeom prst="rect">
            <a:avLst/>
          </a:prstGeom>
        </p:spPr>
      </p:pic>
      <p:grpSp>
        <p:nvGrpSpPr>
          <p:cNvPr id="42" name="object 9"/>
          <p:cNvGrpSpPr/>
          <p:nvPr/>
        </p:nvGrpSpPr>
        <p:grpSpPr>
          <a:xfrm>
            <a:off x="10579162" y="2327994"/>
            <a:ext cx="1541145" cy="3446145"/>
            <a:chOff x="1667255" y="2884932"/>
            <a:chExt cx="1541145" cy="3446145"/>
          </a:xfrm>
        </p:grpSpPr>
        <p:pic>
          <p:nvPicPr>
            <p:cNvPr id="43" name="object 1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53183" y="2884932"/>
              <a:ext cx="1168908" cy="1283208"/>
            </a:xfrm>
            <a:prstGeom prst="rect">
              <a:avLst/>
            </a:prstGeom>
          </p:spPr>
        </p:pic>
        <p:pic>
          <p:nvPicPr>
            <p:cNvPr id="44" name="object 1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51075" y="3802380"/>
              <a:ext cx="1374648" cy="1511808"/>
            </a:xfrm>
            <a:prstGeom prst="rect">
              <a:avLst/>
            </a:prstGeom>
          </p:spPr>
        </p:pic>
        <p:pic>
          <p:nvPicPr>
            <p:cNvPr id="45" name="object 1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67255" y="4663439"/>
              <a:ext cx="1540764" cy="1667256"/>
            </a:xfrm>
            <a:prstGeom prst="rect">
              <a:avLst/>
            </a:prstGeom>
          </p:spPr>
        </p:pic>
      </p:grpSp>
      <p:pic>
        <p:nvPicPr>
          <p:cNvPr id="46" name="object 3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940350" y="1299294"/>
            <a:ext cx="848868" cy="87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88630" y="3582897"/>
            <a:ext cx="1639478" cy="21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73" y="262762"/>
            <a:ext cx="4267199" cy="89010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Патриотическое воспитание</a:t>
            </a:r>
            <a:br>
              <a:rPr lang="ru-RU" sz="2400" b="1" dirty="0" smtClean="0"/>
            </a:br>
            <a:r>
              <a:rPr lang="ru-RU" sz="2400" b="1" dirty="0" smtClean="0"/>
              <a:t>«Разговоры о важном»</a:t>
            </a:r>
            <a:br>
              <a:rPr lang="ru-RU" sz="2400" b="1" dirty="0" smtClean="0"/>
            </a:br>
            <a:endParaRPr lang="ru-RU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91160-9A2D-2D16-8421-B9CC61F8EB26}"/>
              </a:ext>
            </a:extLst>
          </p:cNvPr>
          <p:cNvSpPr txBox="1"/>
          <p:nvPr/>
        </p:nvSpPr>
        <p:spPr>
          <a:xfrm>
            <a:off x="428103" y="2064701"/>
            <a:ext cx="113357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ndara Light" panose="020E0502030303020204" pitchFamily="34" charset="0"/>
              </a:rPr>
              <a:t>Чувство Родины…Оно начинается с отношения к семье, к самым близким людям — матери, отцу, бабушке, дедушке. Это корни, связующие его с родным домом, с ближайшим окружением. Чувство Родины начинается с восхищения тем, что видит перед собой малыш, чему он изумляется и что вызывает отклик в его душе. И хотя многие впечатления еще не осознаны им глубоко, но пропущенные через детское восприятие, они играю огромную роль в становлении личности. </a:t>
            </a:r>
            <a:endParaRPr lang="ru-RU" sz="2000" dirty="0" smtClean="0">
              <a:latin typeface="Candara Light" panose="020E0502030303020204" pitchFamily="34" charset="0"/>
            </a:endParaRPr>
          </a:p>
          <a:p>
            <a:pPr algn="just"/>
            <a:endParaRPr lang="ru-RU" sz="2000" dirty="0">
              <a:latin typeface="Candara Light" panose="020E0502030303020204" pitchFamily="34" charset="0"/>
            </a:endParaRPr>
          </a:p>
          <a:p>
            <a:pPr algn="just"/>
            <a:r>
              <a:rPr lang="ru-RU" sz="2000" dirty="0" smtClean="0">
                <a:latin typeface="Candara Light" panose="020E0502030303020204" pitchFamily="34" charset="0"/>
              </a:rPr>
              <a:t>У </a:t>
            </a:r>
            <a:r>
              <a:rPr lang="ru-RU" sz="2000" dirty="0">
                <a:latin typeface="Candara Light" panose="020E0502030303020204" pitchFamily="34" charset="0"/>
              </a:rPr>
              <a:t>каждого народа свои сказки, и все они передают от поколения к поколению основные нравственные </a:t>
            </a:r>
            <a:r>
              <a:rPr lang="ru-RU" sz="2000" b="1" dirty="0">
                <a:latin typeface="Candara Light" panose="020E0502030303020204" pitchFamily="34" charset="0"/>
              </a:rPr>
              <a:t>ценности: добро, дружбу, взаимопомощь, трудолюбие</a:t>
            </a:r>
            <a:r>
              <a:rPr lang="ru-RU" sz="2000" dirty="0">
                <a:latin typeface="Candara Light" panose="020E0502030303020204" pitchFamily="34" charset="0"/>
              </a:rPr>
              <a:t>. </a:t>
            </a:r>
            <a:endParaRPr lang="ru-RU" sz="2000" dirty="0" smtClean="0">
              <a:latin typeface="Candara Light" panose="020E0502030303020204" pitchFamily="34" charset="0"/>
            </a:endParaRPr>
          </a:p>
          <a:p>
            <a:pPr algn="just"/>
            <a:endParaRPr lang="ru-RU" sz="2000" dirty="0">
              <a:latin typeface="Candara Light" panose="020E0502030303020204" pitchFamily="34" charset="0"/>
            </a:endParaRPr>
          </a:p>
          <a:p>
            <a:pPr algn="just"/>
            <a:r>
              <a:rPr lang="ru-RU" sz="2000" dirty="0" smtClean="0">
                <a:latin typeface="Candara Light" panose="020E0502030303020204" pitchFamily="34" charset="0"/>
              </a:rPr>
              <a:t>«</a:t>
            </a:r>
            <a:r>
              <a:rPr lang="ru-RU" sz="2000" dirty="0">
                <a:latin typeface="Candara Light" panose="020E0502030303020204" pitchFamily="34" charset="0"/>
              </a:rPr>
              <a:t>Это — первые блестящие попытки русской народной педагогики, — писал К. Д. Ушинский — и я не думаю, чтобы кто-нибудь был в состоянии состязаться в этом случае с педагогическим гением народа</a:t>
            </a:r>
            <a:r>
              <a:rPr lang="ru-RU" sz="2000" dirty="0" smtClean="0">
                <a:latin typeface="Candara Light" panose="020E0502030303020204" pitchFamily="34" charset="0"/>
              </a:rPr>
              <a:t>».</a:t>
            </a:r>
            <a:endParaRPr lang="ru-RU" sz="2400" dirty="0">
              <a:latin typeface="Candara Light" panose="020E0502030303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7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18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8686800" y="262762"/>
            <a:ext cx="2923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252525"/>
                </a:solidFill>
                <a:latin typeface="Corbel Light"/>
                <a:ea typeface="+mj-ea"/>
                <a:cs typeface="Corbel Light"/>
              </a:rPr>
              <a:t>Трудовое</a:t>
            </a:r>
            <a:r>
              <a:rPr lang="ru-RU" b="1" dirty="0"/>
              <a:t> </a:t>
            </a:r>
            <a:r>
              <a:rPr lang="ru-RU" sz="2400" b="1" dirty="0">
                <a:solidFill>
                  <a:srgbClr val="252525"/>
                </a:solidFill>
                <a:latin typeface="Corbel Light"/>
                <a:ea typeface="+mj-ea"/>
                <a:cs typeface="Corbel Light"/>
              </a:rPr>
              <a:t>воспитание</a:t>
            </a:r>
          </a:p>
        </p:txBody>
      </p:sp>
      <p:pic>
        <p:nvPicPr>
          <p:cNvPr id="1026" name="Picture 2" descr="https://fs.znanio.ru/d5aff2/ca/9e/2cbb23e7db74e426161ba2adf72396d6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0804"/>
            <a:ext cx="2516380" cy="189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верх 4"/>
          <p:cNvSpPr/>
          <p:nvPr/>
        </p:nvSpPr>
        <p:spPr>
          <a:xfrm>
            <a:off x="2209800" y="1052766"/>
            <a:ext cx="10180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9982200" y="905360"/>
            <a:ext cx="10180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3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776" y="133420"/>
            <a:ext cx="6432564" cy="70489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spc="-60" dirty="0">
                <a:solidFill>
                  <a:schemeClr val="accent4">
                    <a:lumMod val="75000"/>
                  </a:schemeClr>
                </a:solidFill>
              </a:rPr>
              <a:t>Серия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4400" spc="-60" dirty="0">
                <a:solidFill>
                  <a:schemeClr val="accent4">
                    <a:lumMod val="75000"/>
                  </a:schemeClr>
                </a:solidFill>
              </a:rPr>
              <a:t>«Хоровод сказок»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F72311-88B2-F273-966F-749FEAC84088}"/>
              </a:ext>
            </a:extLst>
          </p:cNvPr>
          <p:cNvSpPr txBox="1"/>
          <p:nvPr/>
        </p:nvSpPr>
        <p:spPr>
          <a:xfrm>
            <a:off x="1704424" y="849919"/>
            <a:ext cx="9533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ndara" panose="020E0502030303020204" pitchFamily="34" charset="0"/>
              </a:rPr>
              <a:t>2022 год - Год культурного наследия народов России.</a:t>
            </a:r>
          </a:p>
          <a:p>
            <a:pPr algn="ctr"/>
            <a:r>
              <a:rPr lang="ru-RU" dirty="0">
                <a:latin typeface="Candara" panose="020E0502030303020204" pitchFamily="34" charset="0"/>
              </a:rPr>
              <a:t>Он проводится в целях «популяризации народного искусства, сохранения культурных традиций, памятников истории и культуры, этнокультурного многообразия, культурной самобытности всех народов и этнических общностей РФ»</a:t>
            </a:r>
          </a:p>
          <a:p>
            <a:pPr algn="ctr"/>
            <a:r>
              <a:rPr lang="ru-RU" dirty="0">
                <a:latin typeface="Candara" panose="020E0502030303020204" pitchFamily="34" charset="0"/>
              </a:rPr>
              <a:t>(Указ № 745 от 30.12.2021). </a:t>
            </a:r>
          </a:p>
        </p:txBody>
      </p:sp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B947BB57-E2D6-CD49-340B-23660AC4B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4" y="2541434"/>
            <a:ext cx="1863350" cy="189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C3BFDBF2-8EA9-7132-7F29-090BDE40B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/>
          <a:stretch/>
        </p:blipFill>
        <p:spPr bwMode="auto">
          <a:xfrm>
            <a:off x="656193" y="3727538"/>
            <a:ext cx="1873593" cy="18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AF1C52-BA16-B684-BE23-73685A9B2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1" b="96429" l="3175" r="95635">
                        <a14:foregroundMark x1="35317" y1="11905" x2="14286" y2="62302"/>
                        <a14:foregroundMark x1="14286" y1="62302" x2="50000" y2="82937"/>
                        <a14:foregroundMark x1="50000" y1="82937" x2="87302" y2="62698"/>
                        <a14:foregroundMark x1="87302" y1="62698" x2="66270" y2="11905"/>
                        <a14:foregroundMark x1="66270" y1="11905" x2="35317" y2="13889"/>
                        <a14:foregroundMark x1="32540" y1="12302" x2="5952" y2="51587"/>
                        <a14:foregroundMark x1="5952" y1="51587" x2="46032" y2="84127"/>
                        <a14:foregroundMark x1="46032" y1="84127" x2="82540" y2="61905"/>
                        <a14:foregroundMark x1="82540" y1="61905" x2="46429" y2="7143"/>
                        <a14:foregroundMark x1="46429" y1="7143" x2="29762" y2="11508"/>
                        <a14:foregroundMark x1="17857" y1="81746" x2="67460" y2="87698"/>
                        <a14:foregroundMark x1="67460" y1="87698" x2="90873" y2="41270"/>
                        <a14:foregroundMark x1="90873" y1="41270" x2="78968" y2="32143"/>
                        <a14:foregroundMark x1="28571" y1="17063" x2="3175" y2="47619"/>
                        <a14:foregroundMark x1="28968" y1="12302" x2="9921" y2="64286"/>
                        <a14:foregroundMark x1="9921" y1="64286" x2="47619" y2="90476"/>
                        <a14:foregroundMark x1="47619" y1="90476" x2="66667" y2="88095"/>
                        <a14:foregroundMark x1="76190" y1="84921" x2="79365" y2="17460"/>
                        <a14:foregroundMark x1="79365" y1="17460" x2="30952" y2="12302"/>
                        <a14:foregroundMark x1="30952" y1="12302" x2="34524" y2="80159"/>
                        <a14:foregroundMark x1="34524" y1="80159" x2="89683" y2="73016"/>
                        <a14:foregroundMark x1="89683" y1="73016" x2="92857" y2="69841"/>
                        <a14:foregroundMark x1="92857" y1="69841" x2="53968" y2="94048"/>
                        <a14:foregroundMark x1="53968" y1="94048" x2="10714" y2="73016"/>
                        <a14:foregroundMark x1="10714" y1="73016" x2="31746" y2="10714"/>
                        <a14:foregroundMark x1="70244" y1="2788" x2="70852" y2="2663"/>
                        <a14:foregroundMark x1="66302" y1="3600" x2="66556" y2="3548"/>
                        <a14:foregroundMark x1="31746" y1="10714" x2="61689" y2="4550"/>
                        <a14:foregroundMark x1="74559" y1="7143" x2="93254" y2="45238"/>
                        <a14:foregroundMark x1="73975" y1="5952" x2="74559" y2="7143"/>
                        <a14:foregroundMark x1="73851" y1="5700" x2="73975" y2="5952"/>
                        <a14:foregroundMark x1="72417" y1="2778" x2="72516" y2="2980"/>
                        <a14:foregroundMark x1="93254" y1="45238" x2="92063" y2="73413"/>
                        <a14:foregroundMark x1="75000" y1="14286" x2="94444" y2="61111"/>
                        <a14:foregroundMark x1="94444" y1="61111" x2="82143" y2="76587"/>
                        <a14:foregroundMark x1="76984" y1="13095" x2="93254" y2="69841"/>
                        <a14:foregroundMark x1="93254" y1="69841" x2="78175" y2="21032"/>
                        <a14:foregroundMark x1="78175" y1="21032" x2="89286" y2="28571"/>
                        <a14:foregroundMark x1="24206" y1="12302" x2="4365" y2="58333"/>
                        <a14:foregroundMark x1="4365" y1="58333" x2="10317" y2="72619"/>
                        <a14:foregroundMark x1="16270" y1="21429" x2="3571" y2="50397"/>
                        <a14:foregroundMark x1="18254" y1="77778" x2="67460" y2="90079"/>
                        <a14:foregroundMark x1="67460" y1="90079" x2="87302" y2="71825"/>
                        <a14:foregroundMark x1="91667" y1="72619" x2="52778" y2="96429"/>
                        <a14:foregroundMark x1="52778" y1="96429" x2="69048" y2="86111"/>
                        <a14:foregroundMark x1="94048" y1="67460" x2="80556" y2="21825"/>
                        <a14:foregroundMark x1="30720" y1="8791" x2="28968" y2="8333"/>
                        <a14:foregroundMark x1="80556" y1="21825" x2="33449" y2="9505"/>
                        <a14:foregroundMark x1="28968" y1="8333" x2="7143" y2="68651"/>
                        <a14:foregroundMark x1="7143" y1="68651" x2="47222" y2="97222"/>
                        <a14:foregroundMark x1="47222" y1="97222" x2="63492" y2="88095"/>
                        <a14:foregroundMark x1="31880" y1="6715" x2="30952" y2="5556"/>
                        <a14:foregroundMark x1="34127" y1="9524" x2="33722" y2="9017"/>
                        <a14:foregroundMark x1="44048" y1="4365" x2="37229" y2="2742"/>
                        <a14:foregroundMark x1="95238" y1="36905" x2="95635" y2="56746"/>
                        <a14:backgroundMark x1="9127" y1="7143" x2="18651" y2="3571"/>
                        <a14:backgroundMark x1="18651" y1="3571" x2="0" y2="15476"/>
                        <a14:backgroundMark x1="69048" y1="1587" x2="65873" y2="1984"/>
                        <a14:backgroundMark x1="70238" y1="2778" x2="65476" y2="1587"/>
                        <a14:backgroundMark x1="34524" y1="1984" x2="38095" y2="1190"/>
                        <a14:backgroundMark x1="72619" y1="4365" x2="71429" y2="2778"/>
                        <a14:backgroundMark x1="73016" y1="2778" x2="74206" y2="5556"/>
                        <a14:backgroundMark x1="71429" y1="3175" x2="71429" y2="3175"/>
                        <a14:backgroundMark x1="66270" y1="2778" x2="66270" y2="2778"/>
                        <a14:backgroundMark x1="72222" y1="1587" x2="72222" y2="1587"/>
                        <a14:backgroundMark x1="74603" y1="7143" x2="74603" y2="7143"/>
                        <a14:backgroundMark x1="74603" y1="5952" x2="74603" y2="5952"/>
                        <a14:backgroundMark x1="71032" y1="2381" x2="72619" y2="2381"/>
                        <a14:backgroundMark x1="63889" y1="1984" x2="66667" y2="3175"/>
                        <a14:backgroundMark x1="36111" y1="1984" x2="36905" y2="1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82" y="59052"/>
            <a:ext cx="1296144" cy="1296144"/>
          </a:xfrm>
          <a:prstGeom prst="rect">
            <a:avLst/>
          </a:prstGeom>
        </p:spPr>
      </p:pic>
      <p:pic>
        <p:nvPicPr>
          <p:cNvPr id="8" name="Picture 2" descr="https://downloader.disk.yandex.ru/preview/0593baa262e0466f5b226565ff1939c7abf10de5675147c7c36a23cea4655369/62a09a88/lg1o7Pg6zwSWdZLKvW3KYB6NI87HuNMEp9HJzTVgiBpHU27zTfWO7L2jyGu7LE9haNCUSUNt0XCV9h2vmdtaqQ%3D%3D?uid=0&amp;filename=God%20Kult_Naslediya_LOGO_trikolor_RGB%20%283%29.jpg&amp;disposition=inline&amp;hash=&amp;limit=0&amp;content_type=image%2Fjpeg&amp;owner_uid=0&amp;tknv=v2&amp;size=1920x9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" y="0"/>
            <a:ext cx="1750758" cy="14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027" y="2561655"/>
            <a:ext cx="1925281" cy="1943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800" y="2562848"/>
            <a:ext cx="1916990" cy="1903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6525" y="2541434"/>
            <a:ext cx="1912182" cy="19283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2753" y="3769138"/>
            <a:ext cx="1966804" cy="19715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680" y="3749594"/>
            <a:ext cx="1876737" cy="190198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66359C-5CC2-05E5-5F11-DBC83C31415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15636"/>
          <a:stretch/>
        </p:blipFill>
        <p:spPr>
          <a:xfrm>
            <a:off x="665737" y="4888157"/>
            <a:ext cx="1913987" cy="1851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7173" y="3733179"/>
            <a:ext cx="1900178" cy="18588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6160" y="4889096"/>
            <a:ext cx="1890144" cy="18946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7800" y="4889096"/>
            <a:ext cx="1903053" cy="19148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7920" y="4866479"/>
            <a:ext cx="1948571" cy="19374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3485" y="3300218"/>
            <a:ext cx="2357922" cy="23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Рисунок 13">
            <a:extLst>
              <a:ext uri="{FF2B5EF4-FFF2-40B4-BE49-F238E27FC236}">
                <a16:creationId xmlns:a16="http://schemas.microsoft.com/office/drawing/2014/main" id="{EF4F075A-AF7D-4F57-88F2-493DE8A20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7101522" cy="350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53000" y="3886200"/>
            <a:ext cx="69712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Candara" panose="020E0502030303020204" pitchFamily="34" charset="0"/>
              </a:rPr>
              <a:t>Сказки народов нашей страны, ориентированные для чтения детям старшего дошкольного возраста 5-7 </a:t>
            </a:r>
            <a:r>
              <a:rPr lang="ru-RU" dirty="0" smtClean="0">
                <a:latin typeface="Candara" panose="020E0502030303020204" pitchFamily="34" charset="0"/>
              </a:rPr>
              <a:t>лет.</a:t>
            </a: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Candara" panose="020E0502030303020204" pitchFamily="34" charset="0"/>
              </a:rPr>
              <a:t>Ф</a:t>
            </a:r>
            <a:r>
              <a:rPr lang="ru-RU" dirty="0" smtClean="0">
                <a:latin typeface="Candara" panose="020E0502030303020204" pitchFamily="34" charset="0"/>
              </a:rPr>
              <a:t>ормирование </a:t>
            </a:r>
            <a:r>
              <a:rPr lang="ru-RU" dirty="0">
                <a:latin typeface="Candara" panose="020E0502030303020204" pitchFamily="34" charset="0"/>
              </a:rPr>
              <a:t>гражданской идентичности через прикосновение к культурному наследию разных </a:t>
            </a:r>
            <a:r>
              <a:rPr lang="ru-RU" dirty="0" smtClean="0">
                <a:latin typeface="Candara" panose="020E0502030303020204" pitchFamily="34" charset="0"/>
              </a:rPr>
              <a:t>народов.</a:t>
            </a: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ru-RU" dirty="0" smtClean="0">
                <a:latin typeface="Candara" panose="020E0502030303020204" pitchFamily="34" charset="0"/>
              </a:rPr>
              <a:t>Воспитание </a:t>
            </a:r>
            <a:r>
              <a:rPr lang="ru-RU" dirty="0">
                <a:latin typeface="Candara" panose="020E0502030303020204" pitchFamily="34" charset="0"/>
              </a:rPr>
              <a:t>толерантности и уважения к разным национальностям. </a:t>
            </a:r>
            <a:endParaRPr lang="ru-RU" dirty="0" smtClean="0">
              <a:latin typeface="Candara" panose="020E0502030303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Candara" panose="020E0502030303020204" pitchFamily="34" charset="0"/>
              </a:rPr>
              <a:t>В каждом сборнике несколько небольших сказок - от 4 до 6. </a:t>
            </a:r>
            <a:endParaRPr lang="ru-RU" dirty="0" smtClean="0">
              <a:latin typeface="Candara" panose="020E050203030302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Candara" panose="020E0502030303020204" pitchFamily="34" charset="0"/>
              </a:rPr>
              <a:t>Отбор сказок - с национальным колоритом. Важно, чтобы их было интересно читать детям разных национальностей. </a:t>
            </a:r>
          </a:p>
        </p:txBody>
      </p:sp>
      <p:pic>
        <p:nvPicPr>
          <p:cNvPr id="9222" name="Рисунок 14">
            <a:extLst>
              <a:ext uri="{FF2B5EF4-FFF2-40B4-BE49-F238E27FC236}">
                <a16:creationId xmlns:a16="http://schemas.microsoft.com/office/drawing/2014/main" id="{E004B768-92FC-41DE-BE26-3ABA9EB13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8" y="457200"/>
            <a:ext cx="3543304" cy="36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168" y="4343400"/>
            <a:ext cx="3879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ndara" panose="020E0502030303020204" pitchFamily="34" charset="0"/>
              </a:rPr>
              <a:t>Татарские сказки. Два петуха. Сборник.</a:t>
            </a:r>
            <a:endParaRPr lang="ru-RU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885" y="4114800"/>
            <a:ext cx="76065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dirty="0">
                <a:latin typeface="Candara" panose="020E0502030303020204" pitchFamily="34" charset="0"/>
              </a:rPr>
              <a:t>Смысловой и визуальный ряд в сборниках серии представляют собой единое целое. 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dirty="0">
                <a:latin typeface="Candara" panose="020E0502030303020204" pitchFamily="34" charset="0"/>
              </a:rPr>
              <a:t>Для каждого сборника серии мы тщательно подбираем художника, который достойно изображает содержание сказки и передает самобытный народный колорит. Стремясь к аутентичности, мы стараемся обращаться к художникам, которые являются носителями своей культуры. Неизменно это скрупулёзная и удивительно интересная работа по воссозданию народной традиции.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7211" y="4419600"/>
            <a:ext cx="3879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ndara" panose="020E0502030303020204" pitchFamily="34" charset="0"/>
              </a:rPr>
              <a:t>Бурятские сказки. Девица </a:t>
            </a:r>
            <a:r>
              <a:rPr lang="ru-RU" sz="2000" b="1" dirty="0" err="1" smtClean="0">
                <a:latin typeface="Candara" panose="020E0502030303020204" pitchFamily="34" charset="0"/>
              </a:rPr>
              <a:t>Хонхинур</a:t>
            </a:r>
            <a:r>
              <a:rPr lang="ru-RU" sz="2000" b="1" dirty="0" smtClean="0">
                <a:latin typeface="Candara" panose="020E0502030303020204" pitchFamily="34" charset="0"/>
              </a:rPr>
              <a:t>. Сборник.</a:t>
            </a:r>
            <a:endParaRPr lang="ru-RU" sz="2000" b="1" dirty="0"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807" y="152400"/>
            <a:ext cx="4050593" cy="3962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85" y="152400"/>
            <a:ext cx="7201515" cy="35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/>
          <p:cNvGrpSpPr/>
          <p:nvPr/>
        </p:nvGrpSpPr>
        <p:grpSpPr>
          <a:xfrm>
            <a:off x="0" y="0"/>
            <a:ext cx="4104004" cy="6858000"/>
            <a:chOff x="0" y="0"/>
            <a:chExt cx="4104004" cy="6858000"/>
          </a:xfrm>
        </p:grpSpPr>
        <p:sp>
          <p:nvSpPr>
            <p:cNvPr id="12" name="object 3"/>
            <p:cNvSpPr/>
            <p:nvPr/>
          </p:nvSpPr>
          <p:spPr>
            <a:xfrm>
              <a:off x="0" y="0"/>
              <a:ext cx="4050665" cy="6858000"/>
            </a:xfrm>
            <a:custGeom>
              <a:avLst/>
              <a:gdLst/>
              <a:ahLst/>
              <a:cxnLst/>
              <a:rect l="l" t="t" r="r" b="b"/>
              <a:pathLst>
                <a:path w="4050665" h="6858000">
                  <a:moveTo>
                    <a:pt x="405028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50284" y="6858000"/>
                  </a:lnTo>
                  <a:lnTo>
                    <a:pt x="4050284" y="0"/>
                  </a:lnTo>
                  <a:close/>
                </a:path>
              </a:pathLst>
            </a:custGeom>
            <a:solidFill>
              <a:srgbClr val="487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4"/>
            <p:cNvSpPr/>
            <p:nvPr/>
          </p:nvSpPr>
          <p:spPr>
            <a:xfrm>
              <a:off x="4040123" y="0"/>
              <a:ext cx="64135" cy="6858000"/>
            </a:xfrm>
            <a:custGeom>
              <a:avLst/>
              <a:gdLst/>
              <a:ahLst/>
              <a:cxnLst/>
              <a:rect l="l" t="t" r="r" b="b"/>
              <a:pathLst>
                <a:path w="64135" h="6858000">
                  <a:moveTo>
                    <a:pt x="6388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3880" y="6858000"/>
                  </a:lnTo>
                  <a:lnTo>
                    <a:pt x="63880" y="0"/>
                  </a:lnTo>
                  <a:close/>
                </a:path>
              </a:pathLst>
            </a:custGeom>
            <a:solidFill>
              <a:srgbClr val="8DC9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973067" cy="6857998"/>
            </a:xfrm>
            <a:prstGeom prst="rect">
              <a:avLst/>
            </a:prstGeom>
          </p:spPr>
        </p:pic>
      </p:grpSp>
      <p:sp>
        <p:nvSpPr>
          <p:cNvPr id="15" name="object 6"/>
          <p:cNvSpPr txBox="1"/>
          <p:nvPr/>
        </p:nvSpPr>
        <p:spPr>
          <a:xfrm>
            <a:off x="184505" y="2612847"/>
            <a:ext cx="3594735" cy="29373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800" spc="-19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«Художественная </a:t>
            </a:r>
            <a:r>
              <a:rPr sz="3800" spc="-19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3800" spc="-13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л</a:t>
            </a:r>
            <a:r>
              <a:rPr sz="3800" spc="-9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и</a:t>
            </a:r>
            <a:r>
              <a:rPr sz="3800" spc="-8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т</a:t>
            </a:r>
            <a:r>
              <a:rPr sz="3800" spc="-16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е</a:t>
            </a:r>
            <a:r>
              <a:rPr sz="3800" spc="-15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р</a:t>
            </a:r>
            <a:r>
              <a:rPr sz="3800" spc="-254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а</a:t>
            </a:r>
            <a:r>
              <a:rPr sz="3800" spc="-9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т</a:t>
            </a:r>
            <a:r>
              <a:rPr sz="3800" spc="-18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у</a:t>
            </a:r>
            <a:r>
              <a:rPr sz="3800" spc="-18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р</a:t>
            </a:r>
            <a:r>
              <a:rPr sz="3800" spc="-5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а</a:t>
            </a:r>
            <a:r>
              <a:rPr sz="3800" spc="-22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–</a:t>
            </a:r>
            <a:r>
              <a:rPr sz="3800" spc="-204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3800" spc="-11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э</a:t>
            </a:r>
            <a:r>
              <a:rPr sz="3800" spc="-8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т</a:t>
            </a:r>
            <a:r>
              <a:rPr sz="3800" spc="-4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о  </a:t>
            </a:r>
            <a:r>
              <a:rPr sz="3800" spc="-7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3800" spc="-16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3800" spc="-12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в</a:t>
            </a:r>
            <a:r>
              <a:rPr sz="3800" spc="-13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ес</a:t>
            </a:r>
            <a:r>
              <a:rPr sz="3800" spc="-8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т</a:t>
            </a:r>
            <a:r>
              <a:rPr sz="3800" spc="-5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ь</a:t>
            </a:r>
            <a:r>
              <a:rPr sz="3800" spc="-18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3800" spc="-14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3800" spc="-114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б</a:t>
            </a:r>
            <a:r>
              <a:rPr sz="3800" spc="-30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щ</a:t>
            </a:r>
            <a:r>
              <a:rPr sz="3800" spc="-13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е</a:t>
            </a:r>
            <a:r>
              <a:rPr sz="3800" spc="-13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3800" spc="-8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т</a:t>
            </a:r>
            <a:r>
              <a:rPr sz="3800" spc="-13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в</a:t>
            </a:r>
            <a:r>
              <a:rPr sz="3800" spc="-14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а</a:t>
            </a:r>
            <a:r>
              <a:rPr sz="3800" spc="-13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,  </a:t>
            </a:r>
            <a:r>
              <a:rPr sz="3800" spc="-14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е</a:t>
            </a:r>
            <a:r>
              <a:rPr sz="3800" spc="-4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г</a:t>
            </a:r>
            <a:r>
              <a:rPr sz="3800" spc="-7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о</a:t>
            </a:r>
            <a:r>
              <a:rPr sz="3800" spc="-21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3800" spc="-29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д</a:t>
            </a:r>
            <a:r>
              <a:rPr sz="3800" spc="-19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у</a:t>
            </a:r>
            <a:r>
              <a:rPr sz="3800" spc="-11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ш</a:t>
            </a:r>
            <a:r>
              <a:rPr sz="3800" spc="-15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а</a:t>
            </a:r>
            <a:r>
              <a:rPr sz="3800" spc="-18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»</a:t>
            </a:r>
            <a:r>
              <a:rPr sz="3800" spc="-9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endParaRPr sz="38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2316226" y="6052515"/>
            <a:ext cx="1528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Д.</a:t>
            </a:r>
            <a:r>
              <a:rPr sz="2000" spc="-19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С</a:t>
            </a:r>
            <a:r>
              <a:rPr sz="200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. </a:t>
            </a:r>
            <a:r>
              <a:rPr sz="2000" spc="-18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Л</a:t>
            </a:r>
            <a:r>
              <a:rPr sz="2000" spc="-5" dirty="0">
                <a:solidFill>
                  <a:srgbClr val="FFFFFF"/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ихачев</a:t>
            </a:r>
            <a:endParaRPr sz="2000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83346" y="181956"/>
            <a:ext cx="77800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Книга для ребенка является источником знаний, развития, познания мира. В связи с этим она занимает важное место жизни человека. </a:t>
            </a: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Поэтому важно 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воспитывать у ребенка с детства любовь к чтению, развивать интерес к книге.</a:t>
            </a:r>
          </a:p>
          <a:p>
            <a:pPr algn="just"/>
            <a:endParaRPr lang="ru-RU" sz="2400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Большое 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место в воспитании детей занимает </a:t>
            </a:r>
            <a:r>
              <a:rPr lang="ru-RU" sz="2400" b="1" dirty="0">
                <a:latin typeface="Candara Light" panose="020E0502030303020204" pitchFamily="34" charset="0"/>
                <a:cs typeface="Times New Roman" panose="02020603050405020304" pitchFamily="18" charset="0"/>
              </a:rPr>
              <a:t>чтение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. Оно развивает взгляды, мировоззрение, культуру, внутренний мир человека</a:t>
            </a: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расширяет кругозор, учит любить свою родину, помогает воспитывать человека, учит оценивать поступки, понимать жизнь.</a:t>
            </a:r>
          </a:p>
          <a:p>
            <a:pPr algn="just"/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latin typeface="Candara Light" panose="020E0502030303020204" pitchFamily="34" charset="0"/>
                <a:cs typeface="Times New Roman" panose="02020603050405020304" pitchFamily="18" charset="0"/>
              </a:rPr>
              <a:t>– важнейшее средство сохранения интеллектуального и культурного потенциала общества, это культурная память нации</a:t>
            </a:r>
            <a:r>
              <a:rPr lang="ru-RU" sz="2400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.</a:t>
            </a:r>
            <a:endParaRPr lang="ru-RU" sz="2400" spc="-23" dirty="0">
              <a:solidFill>
                <a:srgbClr val="404040"/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100" y="252354"/>
            <a:ext cx="8551790" cy="12961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Серия «Я люблю читать»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3AB0F-E38F-DE99-BAD4-FD7E9094BB44}"/>
              </a:ext>
            </a:extLst>
          </p:cNvPr>
          <p:cNvSpPr txBox="1"/>
          <p:nvPr/>
        </p:nvSpPr>
        <p:spPr>
          <a:xfrm>
            <a:off x="407363" y="1136159"/>
            <a:ext cx="113772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b="1" dirty="0"/>
              <a:t>Книги, сделанные для ребенка</a:t>
            </a:r>
            <a:r>
              <a:rPr lang="ru-RU" i="1" dirty="0"/>
              <a:t>, </a:t>
            </a:r>
            <a:r>
              <a:rPr lang="ru-RU" dirty="0"/>
              <a:t>с учётом его возрастных интересов и потребностей. </a:t>
            </a:r>
            <a:endParaRPr lang="ru-RU" altLang="ru-RU" dirty="0"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Детская классика в новом оформлении, современные авторы, в равном соотношении нового и старого.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dirty="0"/>
              <a:t>Ни одна из книг не повторяет существующие на рынке сборники.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dirty="0"/>
              <a:t>Мы видим свою миссию не только в открытии новых имен и возвращении старых, но и в том, чтобы показать знакомого автора с незнакомой стороны, раскрыть его творчество в многообразии и разнообразии.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ru-RU" dirty="0"/>
              <a:t>Современные качественные иллюстрации молодых художников, выросших на классике книжной графики, но понимающих специфику современной целевой аудитории.</a:t>
            </a:r>
            <a:endParaRPr lang="ru-RU" dirty="0"/>
          </a:p>
        </p:txBody>
      </p: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7F7006DB-92FE-3992-27BC-68F1AAE47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2517"/>
          <a:stretch/>
        </p:blipFill>
        <p:spPr bwMode="auto">
          <a:xfrm>
            <a:off x="587956" y="3284940"/>
            <a:ext cx="2367605" cy="32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9C1EC0B-F959-302A-6EA1-B289DF4D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5" b="94093" l="8017" r="92827">
                        <a14:foregroundMark x1="37131" y1="43038" x2="58650" y2="69620"/>
                        <a14:foregroundMark x1="58650" y1="69620" x2="76371" y2="33333"/>
                        <a14:foregroundMark x1="76371" y1="33333" x2="42616" y2="60759"/>
                        <a14:foregroundMark x1="42616" y1="60759" x2="66315" y2="74559"/>
                        <a14:foregroundMark x1="68808" y1="69740" x2="49367" y2="41350"/>
                        <a14:foregroundMark x1="49367" y1="41350" x2="78903" y2="59072"/>
                        <a14:foregroundMark x1="78903" y1="59072" x2="81013" y2="33333"/>
                        <a14:foregroundMark x1="51899" y1="33333" x2="11814" y2="43460"/>
                        <a14:foregroundMark x1="11814" y1="43460" x2="51899" y2="49367"/>
                        <a14:foregroundMark x1="51899" y1="49367" x2="13924" y2="49789"/>
                        <a14:foregroundMark x1="13924" y1="49789" x2="37975" y2="75949"/>
                        <a14:foregroundMark x1="37975" y1="75949" x2="67089" y2="47679"/>
                        <a14:foregroundMark x1="67089" y1="47679" x2="54430" y2="85654"/>
                        <a14:foregroundMark x1="54430" y1="85654" x2="54430" y2="52321"/>
                        <a14:foregroundMark x1="54430" y1="52321" x2="59494" y2="36287"/>
                        <a14:foregroundMark x1="14346" y1="21519" x2="11814" y2="55696"/>
                        <a14:foregroundMark x1="11814" y1="55696" x2="13080" y2="57806"/>
                        <a14:foregroundMark x1="77124" y1="76157" x2="77215" y2="76793"/>
                        <a14:foregroundMark x1="70886" y1="32489" x2="76440" y2="71367"/>
                        <a14:foregroundMark x1="67989" y1="71582" x2="66667" y2="70464"/>
                        <a14:foregroundMark x1="91561" y1="31224" x2="91139" y2="46835"/>
                        <a14:foregroundMark x1="42616" y1="89030" x2="66873" y2="77895"/>
                        <a14:foregroundMark x1="47257" y1="92405" x2="51477" y2="89873"/>
                        <a14:foregroundMark x1="48101" y1="94093" x2="55696" y2="93671"/>
                        <a14:foregroundMark x1="8017" y1="27004" x2="8861" y2="28692"/>
                        <a14:foregroundMark x1="45992" y1="22363" x2="44304" y2="28270"/>
                        <a14:foregroundMark x1="83966" y1="28692" x2="82700" y2="33333"/>
                        <a14:foregroundMark x1="91983" y1="32911" x2="92827" y2="47257"/>
                        <a14:backgroundMark x1="78481" y1="79325" x2="72574" y2="81857"/>
                        <a14:backgroundMark x1="79325" y1="72574" x2="77637" y2="76371"/>
                        <a14:backgroundMark x1="77637" y1="76793" x2="77637" y2="79747"/>
                        <a14:backgroundMark x1="77215" y1="76793" x2="76793" y2="7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0"/>
            <a:ext cx="1296144" cy="1296144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7D9880-4EE2-4FFE-480C-34BACFD7C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/>
        </p:blipFill>
        <p:spPr>
          <a:xfrm>
            <a:off x="3359698" y="3284940"/>
            <a:ext cx="2464291" cy="3266834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0B39D5A-ED54-8F00-8593-6BE71F88FD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/>
        </p:blipFill>
        <p:spPr>
          <a:xfrm>
            <a:off x="6321635" y="3284941"/>
            <a:ext cx="2464291" cy="32668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0AFD03-F574-AAFA-1AE4-726F97AC50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406"/>
          <a:stretch/>
        </p:blipFill>
        <p:spPr>
          <a:xfrm>
            <a:off x="9274345" y="3284941"/>
            <a:ext cx="2431433" cy="326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757" y="239533"/>
            <a:ext cx="9460476" cy="12961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Серия «Читаем в школе и дома»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3AB0F-E38F-DE99-BAD4-FD7E9094BB44}"/>
              </a:ext>
            </a:extLst>
          </p:cNvPr>
          <p:cNvSpPr txBox="1"/>
          <p:nvPr/>
        </p:nvSpPr>
        <p:spPr>
          <a:xfrm>
            <a:off x="407363" y="3902708"/>
            <a:ext cx="113772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64" indent="-28576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для самостоятельного чтения для детей старшего дошкольного возраста с выходом на младший школьный. </a:t>
            </a:r>
          </a:p>
          <a:p>
            <a:pPr marL="285764" indent="-28576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Жанровое разнообразие - рассказы и сказочные истории, связанные с каждодневными детскими радостями и печалями, дружбами и ссорами, спорами и разговорами. </a:t>
            </a:r>
          </a:p>
          <a:p>
            <a:pPr marL="285764" indent="-28576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подсерия книг, в которых приключения героев решают задачу патриотического воспитания. </a:t>
            </a:r>
          </a:p>
          <a:p>
            <a:pPr marL="285764" indent="-28576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 направление внутри этого возраста - тексты в жанре художественно-популярной литературы, когда в сюжетах присутствует активная познавательная составляющая.</a:t>
            </a:r>
          </a:p>
          <a:p>
            <a:pPr marL="285764" indent="-285764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все эти линейки одна главная миссия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самим должно быть интересно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Только через интерес можно сформировать навык функционального и критического чтения. </a:t>
            </a:r>
          </a:p>
        </p:txBody>
      </p:sp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CA1C220B-1871-DF5B-7EE1-AB500BCE4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/>
          <a:stretch/>
        </p:blipFill>
        <p:spPr bwMode="auto">
          <a:xfrm>
            <a:off x="693336" y="1161254"/>
            <a:ext cx="1973604" cy="257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DE7D6879-6BB0-5006-6186-CEBFEBB9BE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/>
          <a:stretch/>
        </p:blipFill>
        <p:spPr bwMode="auto">
          <a:xfrm>
            <a:off x="7242331" y="1187826"/>
            <a:ext cx="2009515" cy="257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F11883-76E9-A67B-039C-88CDDD60D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/>
        </p:blipFill>
        <p:spPr>
          <a:xfrm>
            <a:off x="5123123" y="1187826"/>
            <a:ext cx="1945747" cy="257941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C42E1C-B702-F086-08CA-D8E7641F59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 b="4182"/>
          <a:stretch/>
        </p:blipFill>
        <p:spPr>
          <a:xfrm>
            <a:off x="9421768" y="1187828"/>
            <a:ext cx="1999795" cy="257941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58265D4F-765D-15AB-5796-84BCEB121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6" b="97468" l="3376" r="94515">
                        <a14:foregroundMark x1="44726" y1="40084" x2="61603" y2="67511"/>
                        <a14:foregroundMark x1="61603" y1="67511" x2="80169" y2="39662"/>
                        <a14:foregroundMark x1="80169" y1="39662" x2="84412" y2="26160"/>
                        <a14:foregroundMark x1="79747" y1="37975" x2="54430" y2="70464"/>
                        <a14:foregroundMark x1="54430" y1="70464" x2="46414" y2="23629"/>
                        <a14:foregroundMark x1="46414" y1="23629" x2="38819" y2="64557"/>
                        <a14:foregroundMark x1="38819" y1="64557" x2="27426" y2="29114"/>
                        <a14:foregroundMark x1="27426" y1="29114" x2="49789" y2="54852"/>
                        <a14:foregroundMark x1="49789" y1="54852" x2="82278" y2="52743"/>
                        <a14:foregroundMark x1="82278" y1="52743" x2="29114" y2="44304"/>
                        <a14:foregroundMark x1="29114" y1="44304" x2="33333" y2="51899"/>
                        <a14:foregroundMark x1="48945" y1="21097" x2="62173" y2="14683"/>
                        <a14:foregroundMark x1="67932" y1="16456" x2="28692" y2="23207"/>
                        <a14:foregroundMark x1="28692" y1="23207" x2="62860" y2="13500"/>
                        <a14:foregroundMark x1="62764" y1="13665" x2="31224" y2="24051"/>
                        <a14:foregroundMark x1="31224" y1="24051" x2="24895" y2="29536"/>
                        <a14:foregroundMark x1="61603" y1="13080" x2="11392" y2="30802"/>
                        <a14:foregroundMark x1="11392" y1="30802" x2="36287" y2="13080"/>
                        <a14:foregroundMark x1="36287" y1="13080" x2="66964" y2="6427"/>
                        <a14:foregroundMark x1="65889" y1="8279" x2="44304" y2="19409"/>
                        <a14:foregroundMark x1="14768" y1="29114" x2="18143" y2="61181"/>
                        <a14:foregroundMark x1="18143" y1="61181" x2="35021" y2="72152"/>
                        <a14:foregroundMark x1="7595" y1="41350" x2="26582" y2="82278"/>
                        <a14:foregroundMark x1="26582" y1="82278" x2="9705" y2="54430"/>
                        <a14:foregroundMark x1="9705" y1="54430" x2="43460" y2="89873"/>
                        <a14:foregroundMark x1="43460" y1="89873" x2="70042" y2="86920"/>
                        <a14:foregroundMark x1="72152" y1="74262" x2="87160" y2="26160"/>
                        <a14:foregroundMark x1="87696" y1="26160" x2="79325" y2="68776"/>
                        <a14:foregroundMark x1="90717" y1="36709" x2="79325" y2="69198"/>
                        <a14:foregroundMark x1="79325" y1="69198" x2="89030" y2="35021"/>
                        <a14:foregroundMark x1="89030" y1="35021" x2="79747" y2="67511"/>
                        <a14:foregroundMark x1="79747" y1="67511" x2="82278" y2="75105"/>
                        <a14:foregroundMark x1="5063" y1="35443" x2="5907" y2="61181"/>
                        <a14:foregroundMark x1="55009" y1="89674" x2="65401" y2="88608"/>
                        <a14:foregroundMark x1="32489" y1="91983" x2="49249" y2="90264"/>
                        <a14:foregroundMark x1="53332" y1="92544" x2="64979" y2="90717"/>
                        <a14:foregroundMark x1="43460" y1="94093" x2="47371" y2="93479"/>
                        <a14:foregroundMark x1="92405" y1="38397" x2="92405" y2="42616"/>
                        <a14:foregroundMark x1="4219" y1="43460" x2="7173" y2="59494"/>
                        <a14:foregroundMark x1="3376" y1="53586" x2="4219" y2="56118"/>
                        <a14:foregroundMark x1="50370" y1="97618" x2="54430" y2="97468"/>
                        <a14:foregroundMark x1="43038" y1="97890" x2="44835" y2="97823"/>
                        <a14:foregroundMark x1="94515" y1="47257" x2="94093" y2="58228"/>
                        <a14:backgroundMark x1="69620" y1="5907" x2="69620" y2="5907"/>
                        <a14:backgroundMark x1="67511" y1="5485" x2="72996" y2="4641"/>
                        <a14:backgroundMark x1="88608" y1="21097" x2="88608" y2="26160"/>
                        <a14:backgroundMark x1="44304" y1="98734" x2="50211" y2="97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234" y="63222"/>
            <a:ext cx="1055303" cy="10553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13B05-F1D8-3711-C1E2-B501B93834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5901" r="3609" b="5901"/>
          <a:stretch/>
        </p:blipFill>
        <p:spPr>
          <a:xfrm>
            <a:off x="2834456" y="1187826"/>
            <a:ext cx="2116227" cy="25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25" r="2778"/>
          <a:stretch/>
        </p:blipFill>
        <p:spPr>
          <a:xfrm>
            <a:off x="9060084" y="476674"/>
            <a:ext cx="2508527" cy="344849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F11883-76E9-A67B-039C-88CDDD60D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/>
        </p:blipFill>
        <p:spPr>
          <a:xfrm>
            <a:off x="6829727" y="1344245"/>
            <a:ext cx="2607276" cy="3456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DB8AFC-9CAA-C381-CD3A-E9D11190AAB4}"/>
              </a:ext>
            </a:extLst>
          </p:cNvPr>
          <p:cNvSpPr txBox="1"/>
          <p:nvPr/>
        </p:nvSpPr>
        <p:spPr>
          <a:xfrm>
            <a:off x="416562" y="267984"/>
            <a:ext cx="58971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«ОБРАЗ КНИГИ» -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международный конкурс книжной иллюстрации в котором принимают участие художники не только из России, но и из Италии, Германии, Колумбии и других стран.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611D6C-5B60-91B9-7F24-EE7230C94A69}"/>
              </a:ext>
            </a:extLst>
          </p:cNvPr>
          <p:cNvSpPr txBox="1"/>
          <p:nvPr/>
        </p:nvSpPr>
        <p:spPr>
          <a:xfrm>
            <a:off x="6422572" y="5019431"/>
            <a:ext cx="51460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00000"/>
                </a:solidFill>
              </a:rPr>
              <a:t>в этом году автор книг</a:t>
            </a:r>
          </a:p>
          <a:p>
            <a:pPr algn="r"/>
            <a:r>
              <a:rPr lang="ru-RU" sz="2000" dirty="0">
                <a:solidFill>
                  <a:srgbClr val="000000"/>
                </a:solidFill>
              </a:rPr>
              <a:t>«Летние приключения» и</a:t>
            </a:r>
          </a:p>
          <a:p>
            <a:pPr algn="r"/>
            <a:r>
              <a:rPr lang="ru-RU" sz="2000" dirty="0">
                <a:solidFill>
                  <a:srgbClr val="000000"/>
                </a:solidFill>
              </a:rPr>
              <a:t>«Когда идет дождь» - </a:t>
            </a:r>
            <a:r>
              <a:rPr lang="ru-RU" sz="2000" b="1" dirty="0">
                <a:solidFill>
                  <a:srgbClr val="000000"/>
                </a:solidFill>
              </a:rPr>
              <a:t>Мария </a:t>
            </a:r>
            <a:r>
              <a:rPr lang="ru-RU" sz="2000" b="1" dirty="0" err="1">
                <a:solidFill>
                  <a:srgbClr val="000000"/>
                </a:solidFill>
              </a:rPr>
              <a:t>Колкер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–</a:t>
            </a:r>
          </a:p>
          <a:p>
            <a:pPr algn="r"/>
            <a:r>
              <a:rPr lang="ru-RU" sz="2000" dirty="0">
                <a:solidFill>
                  <a:srgbClr val="000000"/>
                </a:solidFill>
              </a:rPr>
              <a:t>была награждена дипломом</a:t>
            </a:r>
          </a:p>
          <a:p>
            <a:pPr algn="r"/>
            <a:r>
              <a:rPr lang="ru-RU" sz="2000" dirty="0">
                <a:solidFill>
                  <a:srgbClr val="000000"/>
                </a:solidFill>
              </a:rPr>
              <a:t>в номинации «Авторская книга»!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5EAF94-ABAB-5BD7-FC74-64A723A05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1" y="2728977"/>
            <a:ext cx="4721051" cy="3084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41" b="98415" l="5819" r="93911">
                        <a14:foregroundMark x1="63870" y1="63256" x2="62788" y2="82709"/>
                        <a14:foregroundMark x1="62788" y1="82709" x2="71042" y2="66282"/>
                        <a14:foregroundMark x1="71042" y1="66282" x2="72260" y2="89914"/>
                        <a14:foregroundMark x1="72260" y1="89914" x2="83221" y2="59366"/>
                        <a14:foregroundMark x1="68065" y1="45965" x2="84844" y2="50288"/>
                        <a14:foregroundMark x1="84844" y1="50288" x2="84410" y2="85290"/>
                        <a14:foregroundMark x1="81392" y1="94033" x2="9226" y2="96154"/>
                        <a14:foregroundMark x1="7183" y1="93605" x2="10419" y2="87320"/>
                        <a14:foregroundMark x1="62246" y1="46686" x2="80360" y2="42673"/>
                        <a14:foregroundMark x1="90035" y1="50454" x2="93124" y2="56772"/>
                        <a14:foregroundMark x1="85904" y1="42006" x2="87950" y2="46191"/>
                        <a14:foregroundMark x1="40189" y1="22911" x2="43066" y2="22181"/>
                        <a14:foregroundMark x1="80379" y1="53602" x2="77402" y2="98415"/>
                        <a14:foregroundMark x1="93699" y1="50576" x2="93066" y2="56772"/>
                        <a14:backgroundMark x1="81461" y1="42075" x2="86739" y2="40346"/>
                        <a14:backgroundMark x1="88092" y1="46110" x2="90122" y2="49712"/>
                        <a14:backgroundMark x1="94181" y1="57637" x2="89986" y2="77810"/>
                        <a14:backgroundMark x1="93369" y1="56772" x2="93369" y2="57637"/>
                        <a14:backgroundMark x1="89445" y1="49856" x2="90392" y2="49856"/>
                        <a14:backgroundMark x1="81461" y1="42507" x2="81191" y2="43084"/>
                        <a14:backgroundMark x1="6360" y1="93372" x2="5548" y2="96542"/>
                        <a14:backgroundMark x1="89581" y1="76801" x2="87686" y2="87608"/>
                        <a14:backgroundMark x1="87280" y1="86023" x2="85656" y2="93084"/>
                        <a14:backgroundMark x1="85386" y1="93660" x2="84709" y2="96830"/>
                        <a14:backgroundMark x1="84844" y1="93516" x2="84844" y2="95389"/>
                        <a14:backgroundMark x1="85386" y1="92363" x2="85250" y2="93804"/>
                        <a14:backgroundMark x1="40595" y1="18588" x2="39783" y2="21037"/>
                        <a14:backgroundMark x1="90257" y1="49712" x2="89986" y2="50576"/>
                        <a14:backgroundMark x1="93505" y1="49424" x2="93505" y2="50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-149879" y="4442337"/>
            <a:ext cx="2940808" cy="24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778181-3102-43C8-9856-EAD388557FBA}"/>
              </a:ext>
            </a:extLst>
          </p:cNvPr>
          <p:cNvSpPr txBox="1"/>
          <p:nvPr/>
        </p:nvSpPr>
        <p:spPr>
          <a:xfrm>
            <a:off x="503508" y="946005"/>
            <a:ext cx="11184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Книга автора Владимира Степанова и художницы Натальи Макаренко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4D204-6F6C-4ACF-E05B-330EC979DCAF}"/>
              </a:ext>
            </a:extLst>
          </p:cNvPr>
          <p:cNvSpPr txBox="1"/>
          <p:nvPr/>
        </p:nvSpPr>
        <p:spPr>
          <a:xfrm>
            <a:off x="2234104" y="307395"/>
            <a:ext cx="7723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«ЧТО МЫ РОДИНОЙ ЗОВЁМ»</a:t>
            </a:r>
          </a:p>
        </p:txBody>
      </p:sp>
      <p:pic>
        <p:nvPicPr>
          <p:cNvPr id="8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C213CD5-B1F3-5864-5547-95FCDB167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46" y="1384480"/>
            <a:ext cx="2753851" cy="36493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A6B40D6-7F36-03AF-93B0-CEB233A7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066" y="1620833"/>
            <a:ext cx="4923858" cy="3176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CB375-201B-11AB-0D73-B255937DA650}"/>
              </a:ext>
            </a:extLst>
          </p:cNvPr>
          <p:cNvSpPr txBox="1"/>
          <p:nvPr/>
        </p:nvSpPr>
        <p:spPr>
          <a:xfrm>
            <a:off x="335354" y="5397538"/>
            <a:ext cx="11521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Книга-путешествие по нашей огромной стране</a:t>
            </a:r>
            <a:r>
              <a:rPr lang="ru-RU" dirty="0">
                <a:solidFill>
                  <a:srgbClr val="000000"/>
                </a:solidFill>
              </a:rPr>
              <a:t> рассказывает о народах, в ней живущих, о городах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ru-RU" dirty="0">
                <a:solidFill>
                  <a:srgbClr val="000000"/>
                </a:solidFill>
              </a:rPr>
              <a:t>и памятниках архитектуры, о природе, о праздниках и дорогих сердцу каждого россиянина датах.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ru-RU" dirty="0">
                <a:solidFill>
                  <a:srgbClr val="000000"/>
                </a:solidFill>
              </a:rPr>
              <a:t>Книга пригодится в организации детского досуга, как воспитателям дошкольных учреждений,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так и педагогам младших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классов.</a:t>
            </a:r>
          </a:p>
        </p:txBody>
      </p:sp>
      <p:pic>
        <p:nvPicPr>
          <p:cNvPr id="6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F7B8D10-832C-A463-180C-9C7B1B3DC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3698"/>
          <a:stretch/>
        </p:blipFill>
        <p:spPr>
          <a:xfrm>
            <a:off x="8743094" y="1381194"/>
            <a:ext cx="2832580" cy="36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55442"/>
            <a:ext cx="11531600" cy="13112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cap="all" spc="-40" dirty="0">
                <a:solidFill>
                  <a:schemeClr val="accent4">
                    <a:lumMod val="75000"/>
                  </a:schemeClr>
                </a:solidFill>
              </a:rPr>
              <a:t>Серии «Фэнтези – класс!»</a:t>
            </a:r>
            <a:br>
              <a:rPr lang="ru-RU" sz="3600" b="1" cap="all" spc="-4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b="1" cap="all" spc="-40" dirty="0">
                <a:solidFill>
                  <a:schemeClr val="accent4">
                    <a:lumMod val="75000"/>
                  </a:schemeClr>
                </a:solidFill>
              </a:rPr>
              <a:t>и «Мой мир фэнтези»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B2761-7065-B328-9BDC-87156B875B4F}"/>
              </a:ext>
            </a:extLst>
          </p:cNvPr>
          <p:cNvSpPr txBox="1"/>
          <p:nvPr/>
        </p:nvSpPr>
        <p:spPr>
          <a:xfrm>
            <a:off x="554138" y="1390888"/>
            <a:ext cx="11083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серий «Фэнтези - класс!» и «Мой мир фэнтези» развивают у детей и подростков навыки критического мышления, эмоциональный интеллект, креативность — а еще дают позитивные ролевые модели и учат справляться с трудностями. Чтение фэнтезийных книг позволяет школьникам получать опыт двойной эмпатии: одновременно сочувствовать героям как читатель и присоединяться к чувствам героев «изнутри», отождествляя себя с ними.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770719-B395-445F-4E21-696DA2EDC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" b="1241"/>
          <a:stretch/>
        </p:blipFill>
        <p:spPr>
          <a:xfrm>
            <a:off x="7124801" y="3784844"/>
            <a:ext cx="2088708" cy="29737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55DC18-C4E8-AD7A-8063-C533E75AC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52" b="1240"/>
          <a:stretch/>
        </p:blipFill>
        <p:spPr>
          <a:xfrm>
            <a:off x="9521389" y="2920624"/>
            <a:ext cx="2039813" cy="297378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2D4E02D-3679-299A-FB90-126B0B3D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041" y1="31472" x2="48731" y2="75127"/>
                        <a14:foregroundMark x1="49239" y1="50761" x2="50761" y2="61421"/>
                        <a14:foregroundMark x1="50254" y1="33503" x2="50761" y2="30457"/>
                        <a14:foregroundMark x1="65482" y1="32487" x2="51777" y2="35025"/>
                        <a14:foregroundMark x1="69036" y1="29442" x2="79188" y2="50761"/>
                        <a14:foregroundMark x1="77157" y1="39086" x2="77665" y2="38579"/>
                        <a14:foregroundMark x1="70558" y1="42640" x2="27919" y2="60914"/>
                        <a14:foregroundMark x1="37563" y1="55330" x2="25381" y2="59898"/>
                        <a14:foregroundMark x1="29949" y1="65990" x2="77157" y2="54822"/>
                        <a14:foregroundMark x1="55838" y1="67513" x2="70051" y2="65990"/>
                        <a14:foregroundMark x1="72589" y1="69543" x2="81218" y2="49746"/>
                        <a14:foregroundMark x1="21320" y1="56345" x2="21320" y2="56345"/>
                        <a14:foregroundMark x1="27919" y1="63452" x2="27919" y2="63452"/>
                        <a14:foregroundMark x1="24873" y1="63959" x2="24873" y2="63959"/>
                        <a14:foregroundMark x1="22335" y1="64975" x2="22335" y2="64975"/>
                        <a14:foregroundMark x1="22843" y1="67005" x2="22843" y2="67005"/>
                        <a14:foregroundMark x1="80711" y1="59391" x2="80711" y2="59391"/>
                        <a14:foregroundMark x1="82741" y1="56853" x2="82741" y2="56853"/>
                        <a14:foregroundMark x1="81218" y1="60914" x2="81218" y2="60914"/>
                        <a14:foregroundMark x1="80203" y1="64975" x2="80203" y2="64975"/>
                        <a14:foregroundMark x1="75635" y1="67513" x2="75635" y2="67513"/>
                        <a14:foregroundMark x1="77665" y1="66497" x2="77665" y2="66497"/>
                        <a14:foregroundMark x1="26396" y1="39086" x2="26396" y2="39086"/>
                        <a14:foregroundMark x1="26396" y1="39086" x2="26396" y2="40102"/>
                        <a14:foregroundMark x1="26396" y1="40102" x2="26396" y2="40102"/>
                        <a14:foregroundMark x1="25381" y1="41624" x2="25381" y2="41624"/>
                        <a14:foregroundMark x1="25381" y1="41624" x2="23858" y2="46701"/>
                        <a14:foregroundMark x1="28426" y1="36548" x2="22335" y2="57868"/>
                        <a14:foregroundMark x1="26904" y1="39086" x2="25888" y2="66497"/>
                        <a14:foregroundMark x1="85787" y1="65482" x2="85787" y2="65482"/>
                        <a14:foregroundMark x1="84772" y1="53807" x2="73096" y2="65990"/>
                        <a14:foregroundMark x1="85787" y1="61421" x2="85787" y2="61421"/>
                        <a14:foregroundMark x1="85279" y1="62944" x2="85279" y2="62944"/>
                        <a14:foregroundMark x1="85279" y1="62944" x2="85279" y2="63452"/>
                        <a14:foregroundMark x1="85279" y1="63452" x2="85279" y2="63452"/>
                        <a14:foregroundMark x1="73096" y1="68528" x2="82741" y2="4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35" y="2872084"/>
            <a:ext cx="1825520" cy="182552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94286100-E6E6-1D88-E459-63448D121C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968" r="3962" b="3542"/>
          <a:stretch/>
        </p:blipFill>
        <p:spPr>
          <a:xfrm>
            <a:off x="816847" y="2952040"/>
            <a:ext cx="2044261" cy="294443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6B0DFFA-3EF5-2C2B-722B-DB455AABC7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201" r="3423" b="2947"/>
          <a:stretch/>
        </p:blipFill>
        <p:spPr>
          <a:xfrm>
            <a:off x="3200400" y="3814198"/>
            <a:ext cx="2032952" cy="29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2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35" y="205158"/>
            <a:ext cx="10876279" cy="270891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Серия «Фэнтези – класс!»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CE4AA2-872C-135C-2E8E-306619CF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97" y="3156563"/>
            <a:ext cx="2385237" cy="29711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F1DDF-2887-9E8A-774C-8A07167A7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1" b="93016" l="9524" r="91429">
                        <a14:foregroundMark x1="71429" y1="57143" x2="71429" y2="57143"/>
                        <a14:foregroundMark x1="9841" y1="36508" x2="11111" y2="61587"/>
                        <a14:foregroundMark x1="37778" y1="11429" x2="62857" y2="10476"/>
                        <a14:foregroundMark x1="87619" y1="31111" x2="92063" y2="64127"/>
                        <a14:foregroundMark x1="92063" y1="64127" x2="88571" y2="42222"/>
                        <a14:foregroundMark x1="33968" y1="87937" x2="65397" y2="88571"/>
                        <a14:foregroundMark x1="41587" y1="93016" x2="59683" y2="90476"/>
                        <a14:foregroundMark x1="38413" y1="8571" x2="64762" y2="92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300" y="1344879"/>
            <a:ext cx="1584176" cy="1584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F5112C6-15B4-879E-5CC3-8EF4FAC330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/>
        </p:blipFill>
        <p:spPr>
          <a:xfrm>
            <a:off x="3238293" y="2209800"/>
            <a:ext cx="2132534" cy="2827034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69B404-BD68-319C-A056-6E664779C6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 b="4645"/>
          <a:stretch/>
        </p:blipFill>
        <p:spPr>
          <a:xfrm>
            <a:off x="7662472" y="3394646"/>
            <a:ext cx="2132534" cy="273303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73046B-42EE-8553-C8DB-88567F9E7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2587"/>
          <a:stretch/>
        </p:blipFill>
        <p:spPr>
          <a:xfrm>
            <a:off x="5427121" y="2647679"/>
            <a:ext cx="2132534" cy="2865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A0F4D0-A7A6-A913-0755-413533FD7B43}"/>
              </a:ext>
            </a:extLst>
          </p:cNvPr>
          <p:cNvSpPr txBox="1"/>
          <p:nvPr/>
        </p:nvSpPr>
        <p:spPr>
          <a:xfrm>
            <a:off x="187954" y="852769"/>
            <a:ext cx="79839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Этот опыт помогает читая с удовольствием преодолевать</a:t>
            </a:r>
          </a:p>
          <a:p>
            <a:r>
              <a:rPr lang="ru-RU" dirty="0"/>
              <a:t>собственные предрассудки и видеть мир более объемно.</a:t>
            </a:r>
          </a:p>
          <a:p>
            <a:r>
              <a:rPr lang="ru-RU" dirty="0"/>
              <a:t>Начало серии положили известные российские авторы</a:t>
            </a:r>
          </a:p>
          <a:p>
            <a:r>
              <a:rPr lang="ru-RU" dirty="0"/>
              <a:t>и сценаристы детских мультсериалов</a:t>
            </a:r>
          </a:p>
          <a:p>
            <a:r>
              <a:rPr lang="ru-RU" dirty="0"/>
              <a:t>Олег Рой и Игорь Шевчук.</a:t>
            </a:r>
          </a:p>
          <a:p>
            <a:endParaRPr lang="ru-RU" b="1" dirty="0"/>
          </a:p>
          <a:p>
            <a:r>
              <a:rPr lang="ru-RU" b="1" dirty="0"/>
              <a:t>Эти книги выбирают дети!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5043" y="278467"/>
            <a:ext cx="2133333" cy="2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757" y="188640"/>
            <a:ext cx="9460476" cy="7150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Серия «Классная библиотека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8A1FA-5EFA-2B67-B7DE-2631E8BF8D5F}"/>
              </a:ext>
            </a:extLst>
          </p:cNvPr>
          <p:cNvSpPr txBox="1"/>
          <p:nvPr/>
        </p:nvSpPr>
        <p:spPr>
          <a:xfrm>
            <a:off x="190494" y="5110854"/>
            <a:ext cx="11810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С книгами этой серии 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просто думать и понимать смыслы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ctr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Классика – модно, актуально и доступно сегодня.</a:t>
            </a:r>
          </a:p>
          <a:p>
            <a:pPr algn="ctr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Каждая книга содержит прекрасные ч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б иллюстрации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гравюры и уникальную вспомогательную статью-сочинение, без схоластики и очень современно говорящую с подростком «на равных», вызывая интерес у большинства из них.</a:t>
            </a:r>
          </a:p>
        </p:txBody>
      </p:sp>
      <p:pic>
        <p:nvPicPr>
          <p:cNvPr id="11" name="Рисунок 21">
            <a:extLst>
              <a:ext uri="{FF2B5EF4-FFF2-40B4-BE49-F238E27FC236}">
                <a16:creationId xmlns:a16="http://schemas.microsoft.com/office/drawing/2014/main" id="{F40719F4-F3C2-D8C1-C0A7-3749D22B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4" y="1175012"/>
            <a:ext cx="1633487" cy="251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2">
            <a:extLst>
              <a:ext uri="{FF2B5EF4-FFF2-40B4-BE49-F238E27FC236}">
                <a16:creationId xmlns:a16="http://schemas.microsoft.com/office/drawing/2014/main" id="{1AD42ACD-4FF5-5CE6-9B87-8CFA1021A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48" y="1224945"/>
            <a:ext cx="1634293" cy="251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BF14F331-ECF9-7C6D-B6AF-9AB6A1404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60" y="2324274"/>
            <a:ext cx="1635217" cy="251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62BDA6E0-F4FA-E936-A578-05BAB05FC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447" y="1224944"/>
            <a:ext cx="1634292" cy="251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8">
            <a:extLst>
              <a:ext uri="{FF2B5EF4-FFF2-40B4-BE49-F238E27FC236}">
                <a16:creationId xmlns:a16="http://schemas.microsoft.com/office/drawing/2014/main" id="{4A5176E7-0A01-BA22-FDD9-46CA44C16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12" y="2324275"/>
            <a:ext cx="1634293" cy="251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49F0C3-79BE-6C28-4E17-C770822024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46" r="95228">
                        <a14:foregroundMark x1="4046" y1="35686" x2="5187" y2="73137"/>
                        <a14:foregroundMark x1="5187" y1="41373" x2="23029" y2="38431"/>
                        <a14:foregroundMark x1="23029" y1="38431" x2="23444" y2="75098"/>
                        <a14:foregroundMark x1="23444" y1="75098" x2="20124" y2="74706"/>
                        <a14:foregroundMark x1="4253" y1="34902" x2="26452" y2="23725"/>
                        <a14:foregroundMark x1="15240" y1="83167" x2="15975" y2="83333"/>
                        <a14:foregroundMark x1="4668" y1="80784" x2="7196" y2="81354"/>
                        <a14:foregroundMark x1="31535" y1="12745" x2="31639" y2="13922"/>
                        <a14:foregroundMark x1="37552" y1="42549" x2="41805" y2="54510"/>
                        <a14:foregroundMark x1="46077" y1="53866" x2="47925" y2="54314"/>
                        <a14:foregroundMark x1="43880" y1="53333" x2="45733" y2="53782"/>
                        <a14:foregroundMark x1="52738" y1="51373" x2="53631" y2="52549"/>
                        <a14:foregroundMark x1="50207" y1="48039" x2="52738" y2="51373"/>
                        <a14:foregroundMark x1="59675" y1="50340" x2="60062" y2="52353"/>
                        <a14:foregroundMark x1="59232" y1="48039" x2="59345" y2="48627"/>
                        <a14:foregroundMark x1="64830" y1="50588" x2="64938" y2="52157"/>
                        <a14:foregroundMark x1="64803" y1="50201" x2="64830" y2="50588"/>
                        <a14:foregroundMark x1="64627" y1="47647" x2="64676" y2="48355"/>
                        <a14:foregroundMark x1="69135" y1="54091" x2="70436" y2="53922"/>
                        <a14:foregroundMark x1="67427" y1="54314" x2="68715" y2="54146"/>
                        <a14:foregroundMark x1="76056" y1="51176" x2="77490" y2="52941"/>
                        <a14:foregroundMark x1="73985" y1="48627" x2="76056" y2="51176"/>
                        <a14:foregroundMark x1="73029" y1="47451" x2="73985" y2="48627"/>
                        <a14:foregroundMark x1="80624" y1="53688" x2="82261" y2="52941"/>
                        <a14:foregroundMark x1="79253" y1="54314" x2="80440" y2="53772"/>
                        <a14:foregroundMark x1="40871" y1="62549" x2="38797" y2="68235"/>
                        <a14:foregroundMark x1="45550" y1="69062" x2="47407" y2="73137"/>
                        <a14:foregroundMark x1="44191" y1="66078" x2="45094" y2="68060"/>
                        <a14:foregroundMark x1="53112" y1="62549" x2="51971" y2="66863"/>
                        <a14:foregroundMark x1="58477" y1="73244" x2="59440" y2="73137"/>
                        <a14:foregroundMark x1="55913" y1="73529" x2="57958" y2="73302"/>
                        <a14:foregroundMark x1="62448" y1="67255" x2="65664" y2="72941"/>
                        <a14:foregroundMark x1="69710" y1="67647" x2="67946" y2="66863"/>
                        <a14:foregroundMark x1="74585" y1="66275" x2="76452" y2="73922"/>
                        <a14:foregroundMark x1="82392" y1="72807" x2="83817" y2="74118"/>
                        <a14:foregroundMark x1="81046" y1="71569" x2="81758" y2="72224"/>
                        <a14:foregroundMark x1="79979" y1="70588" x2="81046" y2="71569"/>
                        <a14:foregroundMark x1="86100" y1="66863" x2="89108" y2="73725"/>
                        <a14:foregroundMark x1="94550" y1="72745" x2="95228" y2="73922"/>
                        <a14:foregroundMark x1="92067" y1="68431" x2="94550" y2="72745"/>
                        <a14:foregroundMark x1="91954" y1="68235" x2="92067" y2="68431"/>
                        <a14:foregroundMark x1="91390" y1="67255" x2="91954" y2="68235"/>
                        <a14:foregroundMark x1="15225" y1="88236" x2="16183" y2="88824"/>
                        <a14:foregroundMark x1="7884" y1="83725" x2="10880" y2="85566"/>
                        <a14:backgroundMark x1="8636" y1="81939" x2="8299" y2="81765"/>
                        <a14:backgroundMark x1="8849" y1="81432" x2="7573" y2="80784"/>
                        <a14:backgroundMark x1="15062" y1="83208" x2="15249" y2="83137"/>
                        <a14:backgroundMark x1="8362" y1="82589" x2="7365" y2="81961"/>
                        <a14:backgroundMark x1="13693" y1="82549" x2="13693" y2="82549"/>
                        <a14:backgroundMark x1="14108" y1="86863" x2="14108" y2="86863"/>
                        <a14:backgroundMark x1="14108" y1="88039" x2="14108" y2="88039"/>
                        <a14:backgroundMark x1="11100" y1="85098" x2="15041" y2="88627"/>
                        <a14:backgroundMark x1="45954" y1="55098" x2="45954" y2="53137"/>
                        <a14:backgroundMark x1="51037" y1="48039" x2="51037" y2="48039"/>
                        <a14:backgroundMark x1="51660" y1="51373" x2="51660" y2="51373"/>
                        <a14:backgroundMark x1="57676" y1="48627" x2="57676" y2="48627"/>
                        <a14:backgroundMark x1="60062" y1="50000" x2="60062" y2="50000"/>
                        <a14:backgroundMark x1="63589" y1="49608" x2="63589" y2="49608"/>
                        <a14:backgroundMark x1="65041" y1="50588" x2="65041" y2="50588"/>
                        <a14:backgroundMark x1="59440" y1="50588" x2="59751" y2="50000"/>
                        <a14:backgroundMark x1="65145" y1="49412" x2="64627" y2="49804"/>
                        <a14:backgroundMark x1="59025" y1="49412" x2="59647" y2="50000"/>
                        <a14:backgroundMark x1="68776" y1="54510" x2="68776" y2="51961"/>
                        <a14:backgroundMark x1="74066" y1="48627" x2="74066" y2="48627"/>
                        <a14:backgroundMark x1="74170" y1="51176" x2="74170" y2="51176"/>
                        <a14:backgroundMark x1="80498" y1="54118" x2="80498" y2="52941"/>
                        <a14:backgroundMark x1="80809" y1="48235" x2="80809" y2="48235"/>
                        <a14:backgroundMark x1="58195" y1="74706" x2="58195" y2="71569"/>
                        <a14:backgroundMark x1="44917" y1="68627" x2="45747" y2="68431"/>
                        <a14:backgroundMark x1="81846" y1="71961" x2="82676" y2="71961"/>
                        <a14:backgroundMark x1="81120" y1="69216" x2="81120" y2="69216"/>
                        <a14:backgroundMark x1="92842" y1="72745" x2="92842" y2="72745"/>
                        <a14:backgroundMark x1="92842" y1="68235" x2="92842" y2="68235"/>
                        <a14:backgroundMark x1="92220" y1="68431" x2="92220" y2="68431"/>
                        <a14:backgroundMark x1="81120" y1="71569" x2="81120" y2="7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8" y="3796420"/>
            <a:ext cx="2525789" cy="13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9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877" y="88889"/>
            <a:ext cx="7092443" cy="7150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Серия «Классная библиотека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Рисунок 21">
            <a:extLst>
              <a:ext uri="{FF2B5EF4-FFF2-40B4-BE49-F238E27FC236}">
                <a16:creationId xmlns:a16="http://schemas.microsoft.com/office/drawing/2014/main" id="{F40719F4-F3C2-D8C1-C0A7-3749D22B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" y="130129"/>
            <a:ext cx="1633487" cy="251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BF14F331-ECF9-7C6D-B6AF-9AB6A1404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72" y="1506953"/>
            <a:ext cx="1635217" cy="251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8">
            <a:extLst>
              <a:ext uri="{FF2B5EF4-FFF2-40B4-BE49-F238E27FC236}">
                <a16:creationId xmlns:a16="http://schemas.microsoft.com/office/drawing/2014/main" id="{4A5176E7-0A01-BA22-FDD9-46CA44C16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79" y="2492494"/>
            <a:ext cx="1634293" cy="251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62BDA6E0-F4FA-E936-A578-05BAB05FC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49" y="3590341"/>
            <a:ext cx="1634292" cy="251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49F0C3-79BE-6C28-4E17-C77082202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46" r="95228">
                        <a14:foregroundMark x1="4046" y1="35686" x2="5187" y2="73137"/>
                        <a14:foregroundMark x1="5187" y1="41373" x2="23029" y2="38431"/>
                        <a14:foregroundMark x1="23029" y1="38431" x2="23444" y2="75098"/>
                        <a14:foregroundMark x1="23444" y1="75098" x2="20124" y2="74706"/>
                        <a14:foregroundMark x1="4253" y1="34902" x2="26452" y2="23725"/>
                        <a14:foregroundMark x1="15240" y1="83167" x2="15975" y2="83333"/>
                        <a14:foregroundMark x1="4668" y1="80784" x2="7196" y2="81354"/>
                        <a14:foregroundMark x1="31535" y1="12745" x2="31639" y2="13922"/>
                        <a14:foregroundMark x1="37552" y1="42549" x2="41805" y2="54510"/>
                        <a14:foregroundMark x1="46077" y1="53866" x2="47925" y2="54314"/>
                        <a14:foregroundMark x1="43880" y1="53333" x2="45733" y2="53782"/>
                        <a14:foregroundMark x1="52738" y1="51373" x2="53631" y2="52549"/>
                        <a14:foregroundMark x1="50207" y1="48039" x2="52738" y2="51373"/>
                        <a14:foregroundMark x1="59675" y1="50340" x2="60062" y2="52353"/>
                        <a14:foregroundMark x1="59232" y1="48039" x2="59345" y2="48627"/>
                        <a14:foregroundMark x1="64830" y1="50588" x2="64938" y2="52157"/>
                        <a14:foregroundMark x1="64803" y1="50201" x2="64830" y2="50588"/>
                        <a14:foregroundMark x1="64627" y1="47647" x2="64676" y2="48355"/>
                        <a14:foregroundMark x1="69135" y1="54091" x2="70436" y2="53922"/>
                        <a14:foregroundMark x1="67427" y1="54314" x2="68715" y2="54146"/>
                        <a14:foregroundMark x1="76056" y1="51176" x2="77490" y2="52941"/>
                        <a14:foregroundMark x1="73985" y1="48627" x2="76056" y2="51176"/>
                        <a14:foregroundMark x1="73029" y1="47451" x2="73985" y2="48627"/>
                        <a14:foregroundMark x1="80624" y1="53688" x2="82261" y2="52941"/>
                        <a14:foregroundMark x1="79253" y1="54314" x2="80440" y2="53772"/>
                        <a14:foregroundMark x1="40871" y1="62549" x2="38797" y2="68235"/>
                        <a14:foregroundMark x1="45550" y1="69062" x2="47407" y2="73137"/>
                        <a14:foregroundMark x1="44191" y1="66078" x2="45094" y2="68060"/>
                        <a14:foregroundMark x1="53112" y1="62549" x2="51971" y2="66863"/>
                        <a14:foregroundMark x1="58477" y1="73244" x2="59440" y2="73137"/>
                        <a14:foregroundMark x1="55913" y1="73529" x2="57958" y2="73302"/>
                        <a14:foregroundMark x1="62448" y1="67255" x2="65664" y2="72941"/>
                        <a14:foregroundMark x1="69710" y1="67647" x2="67946" y2="66863"/>
                        <a14:foregroundMark x1="74585" y1="66275" x2="76452" y2="73922"/>
                        <a14:foregroundMark x1="82392" y1="72807" x2="83817" y2="74118"/>
                        <a14:foregroundMark x1="81046" y1="71569" x2="81758" y2="72224"/>
                        <a14:foregroundMark x1="79979" y1="70588" x2="81046" y2="71569"/>
                        <a14:foregroundMark x1="86100" y1="66863" x2="89108" y2="73725"/>
                        <a14:foregroundMark x1="94550" y1="72745" x2="95228" y2="73922"/>
                        <a14:foregroundMark x1="92067" y1="68431" x2="94550" y2="72745"/>
                        <a14:foregroundMark x1="91954" y1="68235" x2="92067" y2="68431"/>
                        <a14:foregroundMark x1="91390" y1="67255" x2="91954" y2="68235"/>
                        <a14:foregroundMark x1="15225" y1="88236" x2="16183" y2="88824"/>
                        <a14:foregroundMark x1="7884" y1="83725" x2="10880" y2="85566"/>
                        <a14:backgroundMark x1="8636" y1="81939" x2="8299" y2="81765"/>
                        <a14:backgroundMark x1="8849" y1="81432" x2="7573" y2="80784"/>
                        <a14:backgroundMark x1="15062" y1="83208" x2="15249" y2="83137"/>
                        <a14:backgroundMark x1="8362" y1="82589" x2="7365" y2="81961"/>
                        <a14:backgroundMark x1="13693" y1="82549" x2="13693" y2="82549"/>
                        <a14:backgroundMark x1="14108" y1="86863" x2="14108" y2="86863"/>
                        <a14:backgroundMark x1="14108" y1="88039" x2="14108" y2="88039"/>
                        <a14:backgroundMark x1="11100" y1="85098" x2="15041" y2="88627"/>
                        <a14:backgroundMark x1="45954" y1="55098" x2="45954" y2="53137"/>
                        <a14:backgroundMark x1="51037" y1="48039" x2="51037" y2="48039"/>
                        <a14:backgroundMark x1="51660" y1="51373" x2="51660" y2="51373"/>
                        <a14:backgroundMark x1="57676" y1="48627" x2="57676" y2="48627"/>
                        <a14:backgroundMark x1="60062" y1="50000" x2="60062" y2="50000"/>
                        <a14:backgroundMark x1="63589" y1="49608" x2="63589" y2="49608"/>
                        <a14:backgroundMark x1="65041" y1="50588" x2="65041" y2="50588"/>
                        <a14:backgroundMark x1="59440" y1="50588" x2="59751" y2="50000"/>
                        <a14:backgroundMark x1="65145" y1="49412" x2="64627" y2="49804"/>
                        <a14:backgroundMark x1="59025" y1="49412" x2="59647" y2="50000"/>
                        <a14:backgroundMark x1="68776" y1="54510" x2="68776" y2="51961"/>
                        <a14:backgroundMark x1="74066" y1="48627" x2="74066" y2="48627"/>
                        <a14:backgroundMark x1="74170" y1="51176" x2="74170" y2="51176"/>
                        <a14:backgroundMark x1="80498" y1="54118" x2="80498" y2="52941"/>
                        <a14:backgroundMark x1="80809" y1="48235" x2="80809" y2="48235"/>
                        <a14:backgroundMark x1="58195" y1="74706" x2="58195" y2="71569"/>
                        <a14:backgroundMark x1="44917" y1="68627" x2="45747" y2="68431"/>
                        <a14:backgroundMark x1="81846" y1="71961" x2="82676" y2="71961"/>
                        <a14:backgroundMark x1="81120" y1="69216" x2="81120" y2="69216"/>
                        <a14:backgroundMark x1="92842" y1="72745" x2="92842" y2="72745"/>
                        <a14:backgroundMark x1="92842" y1="68235" x2="92842" y2="68235"/>
                        <a14:backgroundMark x1="92220" y1="68431" x2="92220" y2="68431"/>
                        <a14:backgroundMark x1="81120" y1="71569" x2="81120" y2="7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88" y="39781"/>
            <a:ext cx="2525789" cy="1336257"/>
          </a:xfrm>
          <a:prstGeom prst="rect">
            <a:avLst/>
          </a:prstGeom>
        </p:spPr>
      </p:pic>
      <p:grpSp>
        <p:nvGrpSpPr>
          <p:cNvPr id="13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14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53AB0F-E38F-DE99-BAD4-FD7E9094BB44}"/>
              </a:ext>
            </a:extLst>
          </p:cNvPr>
          <p:cNvSpPr txBox="1"/>
          <p:nvPr/>
        </p:nvSpPr>
        <p:spPr>
          <a:xfrm>
            <a:off x="4756513" y="1422118"/>
            <a:ext cx="68686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orbel Light" panose="020B0303020204020204" pitchFamily="34" charset="0"/>
                <a:cs typeface="Calibri Light" panose="020F0302020204030204" pitchFamily="34" charset="0"/>
              </a:rPr>
              <a:t>Главные отличия новой серии от многих других изданий классики: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orbel Light" panose="020B0303020204020204" pitchFamily="34" charset="0"/>
                <a:cs typeface="Calibri Light" panose="020F0302020204030204" pitchFamily="34" charset="0"/>
              </a:rPr>
              <a:t>ВСЕ САМОЕ ВАЖНОЕ О ПРОИЗВЕДЕНИИ ЗА 21 МИНУТУ!</a:t>
            </a:r>
            <a:endParaRPr lang="ru-RU"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orbel Light" panose="020B0303020204020204" pitchFamily="34" charset="0"/>
                <a:cs typeface="Calibri Light" panose="020F0302020204030204" pitchFamily="34" charset="0"/>
              </a:rPr>
              <a:t>Вступительная статья к книгам серии «Классная библиотека» Издательства «Детская и юношеская книга» расскажет о произведении не меньше, чем сама книга! А главное — сразу захочется читать дальше! Неужели и правда все это так современно и совсем не скучно!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orbel Light" panose="020B0303020204020204" pitchFamily="34" charset="0"/>
                <a:cs typeface="Calibri Light" panose="020F0302020204030204" pitchFamily="34" charset="0"/>
              </a:rPr>
              <a:t>В статье вы найдете: важные факты из жизни писателя и обзор его ключевых работ; анализ основных, самых значимых частей произведения — еще не прочитав книгу,</a:t>
            </a:r>
            <a:r>
              <a:rPr lang="ru-RU" b="1" dirty="0">
                <a:latin typeface="Corbel Light" panose="020B0303020204020204" pitchFamily="34" charset="0"/>
                <a:cs typeface="Calibri Light" panose="020F0302020204030204" pitchFamily="34" charset="0"/>
              </a:rPr>
              <a:t> школьник сможет сделать важные заметки и выписки, понять главную авторскую идею и твердо знать, что ответить на вопросы преподавателя или написать в сочинении для ЕГЭ и ОГЭ!</a:t>
            </a:r>
            <a:endParaRPr lang="ru-RU"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orbel Light" panose="020B0303020204020204" pitchFamily="34" charset="0"/>
                <a:cs typeface="Calibri Light" panose="020F0302020204030204" pitchFamily="34" charset="0"/>
              </a:rPr>
              <a:t>Главная цель, которую преследовали наши авторы, — </a:t>
            </a:r>
            <a:r>
              <a:rPr lang="ru-RU" b="1" dirty="0">
                <a:latin typeface="Corbel Light" panose="020B0303020204020204" pitchFamily="34" charset="0"/>
                <a:cs typeface="Calibri Light" panose="020F0302020204030204" pitchFamily="34" charset="0"/>
              </a:rPr>
              <a:t>разговор с детьми «на равных»!</a:t>
            </a:r>
            <a:endParaRPr lang="ru-RU"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69" y="159528"/>
            <a:ext cx="10512862" cy="25210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8" b="12084"/>
          <a:stretch/>
        </p:blipFill>
        <p:spPr>
          <a:xfrm>
            <a:off x="4587584" y="2064755"/>
            <a:ext cx="4172317" cy="4319752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BA4497DB-635D-0D08-6963-06A68C8E0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b="5702"/>
          <a:stretch/>
        </p:blipFill>
        <p:spPr>
          <a:xfrm>
            <a:off x="8381956" y="1964033"/>
            <a:ext cx="3505355" cy="44950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2156F-C77E-D239-9909-AA9D36D4F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8" y="473493"/>
            <a:ext cx="4479511" cy="5911014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95EA6FB6-65E8-E9C8-4EB1-614D791102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59772" y="429821"/>
            <a:ext cx="6758507" cy="153421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799" dirty="0">
                <a:solidFill>
                  <a:schemeClr val="tx1"/>
                </a:solidFill>
              </a:rPr>
              <a:t>С Анатолием </a:t>
            </a:r>
            <a:r>
              <a:rPr lang="ru-RU" sz="1799" dirty="0" err="1">
                <a:solidFill>
                  <a:schemeClr val="tx1"/>
                </a:solidFill>
              </a:rPr>
              <a:t>Веркау</a:t>
            </a:r>
            <a:r>
              <a:rPr lang="ru-RU" sz="1799" dirty="0">
                <a:solidFill>
                  <a:schemeClr val="tx1"/>
                </a:solidFill>
              </a:rPr>
              <a:t>, Виктором Бритвиным, Александром </a:t>
            </a:r>
            <a:r>
              <a:rPr lang="ru-RU" sz="1799" dirty="0" err="1">
                <a:solidFill>
                  <a:schemeClr val="tx1"/>
                </a:solidFill>
              </a:rPr>
              <a:t>Бровером</a:t>
            </a:r>
            <a:r>
              <a:rPr lang="ru-RU" sz="1799" dirty="0">
                <a:solidFill>
                  <a:schemeClr val="tx1"/>
                </a:solidFill>
              </a:rPr>
              <a:t>, Аскольдом Акишиным и другими лучшими современными российскими  иллюстраторами сегодняшнему читателю легче понять и запомнить идеи классиков.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B17F7A15-7C16-E141-7791-C9444B5D71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B4EDBC1-B157-47B5-83D5-A70FF07443E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0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5DE15C-104C-D7FF-EA9E-2F1EEEA98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/>
          <a:stretch/>
        </p:blipFill>
        <p:spPr>
          <a:xfrm>
            <a:off x="629227" y="304801"/>
            <a:ext cx="4770966" cy="6553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E536C4-2BE0-4162-4C1A-D171C40F1A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r="3069" b="2294"/>
          <a:stretch/>
        </p:blipFill>
        <p:spPr>
          <a:xfrm>
            <a:off x="6172198" y="152400"/>
            <a:ext cx="522514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77000" y="2948950"/>
            <a:ext cx="5247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Другое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дело, когда ты сидишь в имении и долго, медленно читаешь сонеты Шекспира — совершенно другая работа, для которой действительно нужно время, нужно медленное, многослойное чтение. </a:t>
            </a:r>
            <a:endParaRPr lang="ru-RU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Это разные процессы, которые по некоторому недоразумению  называются одним и тем же словом».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38400" y="3024107"/>
            <a:ext cx="3861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Татьяна Владимировна Черниговская, </a:t>
            </a:r>
          </a:p>
          <a:p>
            <a:pPr algn="ctr"/>
            <a:r>
              <a:rPr lang="ru-RU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известный нейрофизиолог и филолог</a:t>
            </a:r>
          </a:p>
        </p:txBody>
      </p:sp>
      <p:pic>
        <p:nvPicPr>
          <p:cNvPr id="2050" name="Picture 2" descr="https://i-modern.ru/wp-content/uploads/2021/08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9" y="61248"/>
            <a:ext cx="3448166" cy="3046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35896" y="150199"/>
            <a:ext cx="7960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spc="-4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Модель поведения и ориентация в мире информации современных читателей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078" y="3745671"/>
            <a:ext cx="6025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Мы столкнулись с ситуацией, когда нужно быстро, без остановки, перерабатывать большие блоки информации. </a:t>
            </a:r>
          </a:p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Для этого просто необходимо поверхностное чтение — сканирование по ключевым словам, умение читать по диагонали, определять, надо ли мне это вообще читать. Это такая система фильтров, без которой теперь не обойдёшься. </a:t>
            </a:r>
          </a:p>
        </p:txBody>
      </p:sp>
      <p:grpSp>
        <p:nvGrpSpPr>
          <p:cNvPr id="7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8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7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815D8D-55B3-BEFE-1610-299118258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"/>
          <a:stretch/>
        </p:blipFill>
        <p:spPr>
          <a:xfrm>
            <a:off x="673628" y="53004"/>
            <a:ext cx="4976058" cy="6685253"/>
          </a:xfrm>
          <a:prstGeom prst="rect">
            <a:avLst/>
          </a:prstGeom>
        </p:spPr>
      </p:pic>
      <p:pic>
        <p:nvPicPr>
          <p:cNvPr id="16" name="Объект 3">
            <a:extLst>
              <a:ext uri="{FF2B5EF4-FFF2-40B4-BE49-F238E27FC236}">
                <a16:creationId xmlns:a16="http://schemas.microsoft.com/office/drawing/2014/main" id="{207160B7-9E50-CC95-D949-9889FBFE9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192"/>
            <a:ext cx="475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61E092-A1C7-EA0F-A272-0070145F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84" y="636254"/>
            <a:ext cx="5688632" cy="5585492"/>
          </a:xfrm>
          <a:prstGeom prst="rect">
            <a:avLst/>
          </a:prstGeom>
        </p:spPr>
      </p:pic>
      <p:pic>
        <p:nvPicPr>
          <p:cNvPr id="18" name="Рисунок 1">
            <a:extLst>
              <a:ext uri="{FF2B5EF4-FFF2-40B4-BE49-F238E27FC236}">
                <a16:creationId xmlns:a16="http://schemas.microsoft.com/office/drawing/2014/main" id="{A0E823B9-FA45-2960-B29E-7FFC7FC5E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8642"/>
            <a:ext cx="1205522" cy="18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2">
            <a:extLst>
              <a:ext uri="{FF2B5EF4-FFF2-40B4-BE49-F238E27FC236}">
                <a16:creationId xmlns:a16="http://schemas.microsoft.com/office/drawing/2014/main" id="{CE61A65D-6BA8-9685-5325-CFAA83F09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26" y="636256"/>
            <a:ext cx="1212542" cy="18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47FEE7CF-B25B-2043-BF4C-54142ABDB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309" y="2204865"/>
            <a:ext cx="1217324" cy="18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9">
            <a:extLst>
              <a:ext uri="{FF2B5EF4-FFF2-40B4-BE49-F238E27FC236}">
                <a16:creationId xmlns:a16="http://schemas.microsoft.com/office/drawing/2014/main" id="{A63F5CA0-2C23-591F-FB5C-4DBFC0CB4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44" y="188642"/>
            <a:ext cx="1213790" cy="18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9EE5596D-02E8-A3F9-D534-6A5A13A8ED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3200"/>
          <a:stretch/>
        </p:blipFill>
        <p:spPr>
          <a:xfrm>
            <a:off x="9125712" y="2708922"/>
            <a:ext cx="1213790" cy="18670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8B90C9-F1B2-4E2A-A765-D449692EEB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r="5393"/>
          <a:stretch/>
        </p:blipFill>
        <p:spPr>
          <a:xfrm>
            <a:off x="407369" y="2204866"/>
            <a:ext cx="1194421" cy="18670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2D2D67B-F54A-D14C-8F61-C80C44059E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5568"/>
          <a:stretch/>
        </p:blipFill>
        <p:spPr>
          <a:xfrm>
            <a:off x="1840328" y="2708922"/>
            <a:ext cx="1194422" cy="1867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DB0927-AC3E-9B89-C2C6-35B238461C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5394"/>
          <a:stretch/>
        </p:blipFill>
        <p:spPr>
          <a:xfrm>
            <a:off x="407369" y="4221088"/>
            <a:ext cx="1194421" cy="18670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B7190D5-ADEC-CBB0-FC9B-E503A3CC97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3202"/>
          <a:stretch/>
        </p:blipFill>
        <p:spPr>
          <a:xfrm>
            <a:off x="10567311" y="4221088"/>
            <a:ext cx="1213791" cy="18670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6A08B-4160-E965-06C9-0148ACB1A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3200"/>
          <a:stretch/>
        </p:blipFill>
        <p:spPr>
          <a:xfrm>
            <a:off x="9125712" y="636254"/>
            <a:ext cx="1213790" cy="18670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7F95C8-64C7-909C-5D59-4EFD3238FB4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r="5162"/>
          <a:stretch/>
        </p:blipFill>
        <p:spPr>
          <a:xfrm>
            <a:off x="1839127" y="4781588"/>
            <a:ext cx="1194421" cy="1867019"/>
          </a:xfrm>
          <a:prstGeom prst="rect">
            <a:avLst/>
          </a:prstGeom>
        </p:spPr>
      </p:pic>
      <p:pic>
        <p:nvPicPr>
          <p:cNvPr id="22" name="Рисунок 8">
            <a:extLst>
              <a:ext uri="{FF2B5EF4-FFF2-40B4-BE49-F238E27FC236}">
                <a16:creationId xmlns:a16="http://schemas.microsoft.com/office/drawing/2014/main" id="{81A6640C-30A3-AB5E-EE33-4349545534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02" y="4781586"/>
            <a:ext cx="1213790" cy="186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5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251013"/>
            <a:ext cx="8726657" cy="89010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Указом Президента Российской Федерации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2023 год объявлен Годом педагога 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наставника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91160-9A2D-2D16-8421-B9CC61F8EB26}"/>
              </a:ext>
            </a:extLst>
          </p:cNvPr>
          <p:cNvSpPr txBox="1"/>
          <p:nvPr/>
        </p:nvSpPr>
        <p:spPr>
          <a:xfrm>
            <a:off x="2762865" y="1141120"/>
            <a:ext cx="90301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Издательство «Детская и юношеская книга» видит свою миссию в том, чтобы помочь педагогу в его каждодневной работе, чтобы профессия учителя, наставника, воспитателя, библиотекаря — всех, кто работает с нашими детьми, вышла на качественно новый уровень. </a:t>
            </a:r>
          </a:p>
          <a:p>
            <a:pPr algn="just"/>
            <a:endParaRPr lang="ru-RU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Помощь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поддержка, участие — вот смыслы, которые мы вкладываем в каждую нашу книгу и которыми руководствуемся в работе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7451"/>
            <a:ext cx="2819400" cy="2819400"/>
          </a:xfrm>
          <a:prstGeom prst="rect">
            <a:avLst/>
          </a:prstGeom>
          <a:noFill/>
        </p:spPr>
      </p:pic>
      <p:grpSp>
        <p:nvGrpSpPr>
          <p:cNvPr id="17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18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00763" y="3454944"/>
            <a:ext cx="113357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Одним из важных проектов стала для нас Библиотека Альберта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Лиханова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Его книги давно входят в круг чтения школьников, а также включены в образовательную, воспитательную, наставническую деятельность многих педагогических коллективов. </a:t>
            </a:r>
          </a:p>
          <a:p>
            <a:endParaRPr lang="ru-RU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Книги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Альберта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Лиханова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наполнены любовью к профессии учителя-наставника. Его герои учат детей не только решать примеры и запоминать правила, но и задавать вопросы, делать выводы, принимать правильные решения. </a:t>
            </a:r>
          </a:p>
        </p:txBody>
      </p:sp>
    </p:spTree>
    <p:extLst>
      <p:ext uri="{BB962C8B-B14F-4D97-AF65-F5344CB8AC3E}">
        <p14:creationId xmlns:p14="http://schemas.microsoft.com/office/powerpoint/2010/main" val="21399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33" y="235687"/>
            <a:ext cx="11281123" cy="12961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Библиотека Альберта Лиханова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91160-9A2D-2D16-8421-B9CC61F8EB26}"/>
              </a:ext>
            </a:extLst>
          </p:cNvPr>
          <p:cNvSpPr txBox="1"/>
          <p:nvPr/>
        </p:nvSpPr>
        <p:spPr>
          <a:xfrm>
            <a:off x="342555" y="1090214"/>
            <a:ext cx="1139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Альберт Анатольевич Лиханов </a:t>
            </a:r>
            <a:r>
              <a:rPr lang="ru-RU" dirty="0"/>
              <a:t>– современный писатель, журналист, академик,</a:t>
            </a:r>
          </a:p>
          <a:p>
            <a:pPr algn="r"/>
            <a:r>
              <a:rPr lang="ru-RU" dirty="0"/>
              <a:t>общественный деятель. Создатель Детского фонда. Творческая и общественно-педагогическая деятельность удостоена многочисленных наград: одиннадцати разных орденов, среди которых есть и орден Трудового Красного Знамени, «За заслуги перед Отечеством III степени»,</a:t>
            </a:r>
          </a:p>
          <a:p>
            <a:pPr algn="r"/>
            <a:r>
              <a:rPr lang="ru-RU" dirty="0"/>
              <a:t>а также восьми литературных премий и многочисленных медалей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D94A2-8594-EAE9-089A-56F79738D761}"/>
              </a:ext>
            </a:extLst>
          </p:cNvPr>
          <p:cNvSpPr txBox="1"/>
          <p:nvPr/>
        </p:nvSpPr>
        <p:spPr>
          <a:xfrm>
            <a:off x="659389" y="2743969"/>
            <a:ext cx="108732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Портрет читателя – подростки, познающие мир.</a:t>
            </a:r>
          </a:p>
          <a:p>
            <a:r>
              <a:rPr lang="ru-RU" dirty="0"/>
              <a:t>Произведения отличаются тонким психологизмом,</a:t>
            </a:r>
          </a:p>
          <a:p>
            <a:r>
              <a:rPr lang="ru-RU" dirty="0"/>
              <a:t>социальной остротой и жизненностью.</a:t>
            </a:r>
          </a:p>
          <a:p>
            <a:r>
              <a:rPr lang="ru-RU" dirty="0"/>
              <a:t>Книгами Альберта Лиханова зачитывается</a:t>
            </a:r>
          </a:p>
          <a:p>
            <a:r>
              <a:rPr lang="ru-RU" dirty="0"/>
              <a:t>уже не одно подрастающее поколение. </a:t>
            </a:r>
          </a:p>
          <a:p>
            <a:r>
              <a:rPr lang="ru-RU" dirty="0"/>
              <a:t>Он писал социальную, достаточно жесткую прозу.</a:t>
            </a:r>
          </a:p>
          <a:p>
            <a:endParaRPr lang="ru-RU" dirty="0"/>
          </a:p>
          <a:p>
            <a:r>
              <a:rPr lang="ru-RU" dirty="0"/>
              <a:t>Среди самой известной прозы</a:t>
            </a:r>
          </a:p>
          <a:p>
            <a:r>
              <a:rPr lang="ru-RU" dirty="0"/>
              <a:t>Альберта Анатольевича – повести «Обман»,</a:t>
            </a:r>
          </a:p>
          <a:p>
            <a:r>
              <a:rPr lang="ru-RU" dirty="0"/>
              <a:t>«Чистые камушки», «Благие намерения», «Голгофа»,</a:t>
            </a:r>
          </a:p>
          <a:p>
            <a:r>
              <a:rPr lang="ru-RU" dirty="0"/>
              <a:t>«Невинные тайны», «Высшая мера», «Никто», «Паводок»,</a:t>
            </a:r>
          </a:p>
          <a:p>
            <a:r>
              <a:rPr lang="ru-RU" dirty="0"/>
              <a:t>трилогии  «Благие намерения»,</a:t>
            </a:r>
          </a:p>
          <a:p>
            <a:r>
              <a:rPr lang="ru-RU" dirty="0"/>
              <a:t>роман на военную тематику «</a:t>
            </a:r>
            <a:r>
              <a:rPr lang="ru-RU" b="1" dirty="0"/>
              <a:t>Мужская школа</a:t>
            </a:r>
            <a:r>
              <a:rPr lang="ru-RU" dirty="0"/>
              <a:t>»</a:t>
            </a:r>
          </a:p>
          <a:p>
            <a:r>
              <a:rPr lang="ru-RU" dirty="0"/>
              <a:t>и роман в повестях «</a:t>
            </a:r>
            <a:r>
              <a:rPr lang="ru-RU" b="1" dirty="0"/>
              <a:t>Русские мальчики</a:t>
            </a:r>
            <a:r>
              <a:rPr lang="ru-RU" dirty="0"/>
              <a:t>».</a:t>
            </a:r>
          </a:p>
        </p:txBody>
      </p:sp>
      <p:pic>
        <p:nvPicPr>
          <p:cNvPr id="4" name="Рисунок 3" descr="Изображение выглядит как текст, человек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126AF40-A858-04DF-6D6F-E85300E6A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/>
          <a:stretch/>
        </p:blipFill>
        <p:spPr>
          <a:xfrm>
            <a:off x="6803571" y="2683394"/>
            <a:ext cx="4932984" cy="41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34" y="251013"/>
            <a:ext cx="11281123" cy="12961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>Библиотека Альберта Лиханова</a:t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91160-9A2D-2D16-8421-B9CC61F8EB26}"/>
              </a:ext>
            </a:extLst>
          </p:cNvPr>
          <p:cNvSpPr txBox="1"/>
          <p:nvPr/>
        </p:nvSpPr>
        <p:spPr>
          <a:xfrm>
            <a:off x="398994" y="1141120"/>
            <a:ext cx="1139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Пройдёт ещё немного времени и мы отметим столетие той долгой и страшной войны.</a:t>
            </a:r>
          </a:p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Книги Альберта Лиханова – о жизни детей в конце той великой и тяжёлой войны,</a:t>
            </a:r>
          </a:p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а также о детях 80-90х, попадавших в трудные жизненные ситуации.</a:t>
            </a:r>
          </a:p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Готовность отдать другим людям частицу своего существования всегда дарует надежду</a:t>
            </a:r>
          </a:p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на лучшее, что особенно важно в тревожное время.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4B35D-6600-CA3B-7F5B-5E4E38B54620}"/>
              </a:ext>
            </a:extLst>
          </p:cNvPr>
          <p:cNvSpPr txBox="1"/>
          <p:nvPr/>
        </p:nvSpPr>
        <p:spPr>
          <a:xfrm>
            <a:off x="1105436" y="5683658"/>
            <a:ext cx="9981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Стоит ли говорить о том, что неизвестно, как бы мы всё это время жили, если бы не стойкость и выдержка тех поколений. Дети войны – особые дети. Они ощущали войну своими малыми душами, переживали за отцов и ненавидели врага.</a:t>
            </a:r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7FE5BEF6-1744-10FC-32E0-C0FE5815071E}"/>
              </a:ext>
            </a:extLst>
          </p:cNvPr>
          <p:cNvGrpSpPr/>
          <p:nvPr/>
        </p:nvGrpSpPr>
        <p:grpSpPr>
          <a:xfrm>
            <a:off x="1431027" y="2738194"/>
            <a:ext cx="7499456" cy="2645964"/>
            <a:chOff x="783608" y="811461"/>
            <a:chExt cx="13236982" cy="4905374"/>
          </a:xfrm>
        </p:grpSpPr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507D62A0-F5A0-F5A9-6E5D-5DDAA301E0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608" y="811461"/>
              <a:ext cx="3333749" cy="4905374"/>
            </a:xfrm>
            <a:prstGeom prst="rect">
              <a:avLst/>
            </a:prstGeom>
          </p:spPr>
        </p:pic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ED8AB200-D71E-2244-74BB-B3CE07A3710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9470" y="811461"/>
              <a:ext cx="3333749" cy="4905374"/>
            </a:xfrm>
            <a:prstGeom prst="rect">
              <a:avLst/>
            </a:prstGeom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54FA96B3-3854-7EC8-6CB1-53812E3C60B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3848" y="811461"/>
              <a:ext cx="3333749" cy="4905374"/>
            </a:xfrm>
            <a:prstGeom prst="rect">
              <a:avLst/>
            </a:prstGeom>
          </p:spPr>
        </p:pic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F7190A7-777C-68EA-14EF-18390C3DD6F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86841" y="811461"/>
              <a:ext cx="3333749" cy="4905374"/>
            </a:xfrm>
            <a:prstGeom prst="rect">
              <a:avLst/>
            </a:prstGeom>
          </p:spPr>
        </p:pic>
      </p:grpSp>
      <p:pic>
        <p:nvPicPr>
          <p:cNvPr id="16" name="object 9">
            <a:extLst>
              <a:ext uri="{FF2B5EF4-FFF2-40B4-BE49-F238E27FC236}">
                <a16:creationId xmlns:a16="http://schemas.microsoft.com/office/drawing/2014/main" id="{9B4B88B9-64EE-4C37-44AA-F5ED52B84A7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30483" y="2738194"/>
            <a:ext cx="1888748" cy="264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644" y="3429000"/>
            <a:ext cx="111269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Пособие включает в себя: </a:t>
            </a:r>
          </a:p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Систему занятий с 5 по 11 класс, которая успешно включается в воспитательную и образовательную деятельность школы. Занятия могут проводить учителя литературы, классные руководители, библиотекари. </a:t>
            </a:r>
          </a:p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Каждая тема — это подробный мастер-класс, примеры работы в классе и в группах, вопросы, итоговая рефлексия, домашнее задание. </a:t>
            </a:r>
          </a:p>
          <a:p>
            <a:pPr algn="just"/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• На примерах из книг могут проводиться многие еженедельные занятия «Разговоры о важном», которые введены во всех школах и колледжах страны. Особенно это касается таких тем, как любовь к Родине, гордость за свою страну, патриотизм, семейные ценности, нравственные ориентиры.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6552381" cy="3022222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010400" y="263236"/>
            <a:ext cx="4648200" cy="2462213"/>
          </a:xfrm>
        </p:spPr>
        <p:txBody>
          <a:bodyPr>
            <a:normAutofit/>
          </a:bodyPr>
          <a:lstStyle/>
          <a:p>
            <a:pPr algn="just"/>
            <a:r>
              <a:rPr lang="ru-RU" sz="2000" kern="120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Мы предлагаем вниманию педагогов уникальное пособие заслуженного учителя РФ, доктора педагогических наук, профессора Вятского государственного гуманитарного университета </a:t>
            </a:r>
            <a:r>
              <a:rPr lang="ru-RU" sz="20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/>
            </a:r>
            <a:br>
              <a:rPr lang="ru-RU" sz="20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lang="ru-RU" sz="20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Елены </a:t>
            </a:r>
            <a:r>
              <a:rPr lang="ru-RU" sz="2000" kern="120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Олеговны Галицких </a:t>
            </a:r>
            <a:r>
              <a:rPr lang="ru-RU" sz="20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/>
            </a:r>
            <a:br>
              <a:rPr lang="ru-RU" sz="20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lang="ru-RU" sz="20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«</a:t>
            </a:r>
            <a:r>
              <a:rPr lang="ru-RU" sz="2000" kern="120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Изучение творчества Альберта </a:t>
            </a:r>
            <a:r>
              <a:rPr lang="ru-RU" sz="2000" kern="1200" dirty="0" err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Лиханова</a:t>
            </a:r>
            <a:r>
              <a:rPr lang="ru-RU" sz="2000" kern="120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в школе». </a:t>
            </a:r>
          </a:p>
        </p:txBody>
      </p:sp>
    </p:spTree>
    <p:extLst>
      <p:ext uri="{BB962C8B-B14F-4D97-AF65-F5344CB8AC3E}">
        <p14:creationId xmlns:p14="http://schemas.microsoft.com/office/powerpoint/2010/main" val="9542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5" y="242540"/>
            <a:ext cx="4090069" cy="6827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cap="all" spc="-40" dirty="0" smtClean="0">
                <a:solidFill>
                  <a:schemeClr val="accent4">
                    <a:lumMod val="75000"/>
                  </a:schemeClr>
                </a:solidFill>
              </a:rPr>
              <a:t>ВНЕ Серии</a:t>
            </a:r>
            <a:endParaRPr lang="ru-RU" sz="3600" b="1" cap="all" spc="-4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307" y="5943600"/>
            <a:ext cx="3341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Bianca</a:t>
            </a:r>
            <a:r>
              <a:rPr lang="ru-RU" b="1" dirty="0"/>
              <a:t>. Жизнь белой суки </a:t>
            </a:r>
            <a:endParaRPr lang="ru-RU" b="1" dirty="0" smtClean="0"/>
          </a:p>
          <a:p>
            <a:pPr algn="ctr"/>
            <a:r>
              <a:rPr lang="ru-RU" dirty="0" smtClean="0"/>
              <a:t>Д.А</a:t>
            </a:r>
            <a:r>
              <a:rPr lang="ru-RU" dirty="0"/>
              <a:t>. </a:t>
            </a:r>
            <a:r>
              <a:rPr lang="ru-RU" dirty="0" err="1" smtClean="0"/>
              <a:t>Лиханов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67776" y="464405"/>
            <a:ext cx="77816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Дмитрий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Лиханов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лауреат премии в области экстремальной журналистики, один из пионеров жанра журналистских расследований. 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 его книгах – только правда</a:t>
            </a:r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Белоснежная лайка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Бьянка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прожила жизнь, в которой было все: детство, надежды, любовь, верность, предательство, зло, жестокость, потеря щенков, болезнь и страшная смерть. Все уместилось в короткие шесть лет.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Честная, безжалостная история о человеческой жестокости и равнодушии. Закрываешь книгу и понимаешь: единственным человеком в ней была собака. Блестящий стиль и мастерство писателя заставляют вспомнить о шедеврах русской классики.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Роман по-настоящему 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черно-белый – как и наша жизнь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как и обложка книги. В ней нет иллюстраций, потому что каждое слово здесь– яркое, живое, настоящее.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Книга получила 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самые высокие оценки критиков и читателей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вошла в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лонг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-лист премии «Национальный бестселлер».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История собаки </a:t>
            </a:r>
            <a:r>
              <a:rPr lang="ru-RU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Бьянки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это про нас, про нашу жизнь, про равнодушие, про нравственную слепоту. </a:t>
            </a: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Это одна из лучших книг о преданной любви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она разрывает сердце и лечит душу.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07" y="925298"/>
            <a:ext cx="3233283" cy="47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4239" y="5995251"/>
            <a:ext cx="1144984" cy="84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доставка, грузовик, обслуживание на дому знач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4894" y="342645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98263" y="4794922"/>
            <a:ext cx="3573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Организация доставки заказов в любой регион России в договорные сроки «до двери» клиента.</a:t>
            </a:r>
          </a:p>
        </p:txBody>
      </p:sp>
      <p:pic>
        <p:nvPicPr>
          <p:cNvPr id="11272" name="Picture 8" descr="книги, библиотека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355" y="778954"/>
            <a:ext cx="1754324" cy="17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25038" y="1057177"/>
            <a:ext cx="2749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При необходимости, в рамках совместных региональных программ, вместе с нашими партнерами участвуем в аукционах и  </a:t>
            </a:r>
          </a:p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тендерах, собирая любые книги с книжного рынка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6159" y="2683046"/>
            <a:ext cx="3346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Наши Книги для детей и подростков – это любовь</a:t>
            </a:r>
          </a:p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к маме, семье, другому Человеку, Родине и к  Классической и качественной современной КНИГЕ</a:t>
            </a:r>
          </a:p>
        </p:txBody>
      </p:sp>
      <p:pic>
        <p:nvPicPr>
          <p:cNvPr id="11274" name="Picture 10" descr="палец вверх знач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04" y="4543923"/>
            <a:ext cx="12192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7355" y="5560834"/>
            <a:ext cx="3346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Прямые поставки от издательства по исключительным правам с полным пакетом документов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17290" y="5422334"/>
            <a:ext cx="3532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Специальная издательская цена для библиотек </a:t>
            </a:r>
            <a:r>
              <a:rPr lang="ru-RU" dirty="0" smtClean="0">
                <a:ea typeface="Kozuka Mincho Pro B"/>
                <a:cs typeface="Times New Roman" panose="02020603050405020304" pitchFamily="18" charset="0"/>
              </a:rPr>
              <a:t>- </a:t>
            </a:r>
            <a:r>
              <a:rPr lang="ru-RU" dirty="0">
                <a:ea typeface="Kozuka Mincho Pro B"/>
                <a:cs typeface="Times New Roman" panose="02020603050405020304" pitchFamily="18" charset="0"/>
              </a:rPr>
              <a:t>на 20% ниже базовой цены,  корректировки по запросу заказчика на любом этапе договора</a:t>
            </a:r>
          </a:p>
        </p:txBody>
      </p:sp>
      <p:pic>
        <p:nvPicPr>
          <p:cNvPr id="11276" name="Picture 12" descr="процент знач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6455" y="4159811"/>
            <a:ext cx="12192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Суперкубок, Кубок, победитель, чемпион, трофей значо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91" y="1034760"/>
            <a:ext cx="1700647" cy="16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4464388" y="2861235"/>
            <a:ext cx="29813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Kozuka Mincho Pro B"/>
                <a:cs typeface="Times New Roman" panose="02020603050405020304" pitchFamily="18" charset="0"/>
              </a:rPr>
              <a:t>Персональный менеджер и с опытом работы с бюджетными организациями, и с ритейлом</a:t>
            </a:r>
          </a:p>
        </p:txBody>
      </p:sp>
      <p:pic>
        <p:nvPicPr>
          <p:cNvPr id="17" name="Picture 2" descr="https://www.digiseller.ru/preview/975862/p1_3216036_974897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34" y="1018608"/>
            <a:ext cx="2422394" cy="1808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2596" y="198863"/>
            <a:ext cx="11467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altLang="ru-RU" sz="4000" cap="all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Комплектование фондов БИБЛИОТЕК</a:t>
            </a:r>
          </a:p>
        </p:txBody>
      </p:sp>
    </p:spTree>
    <p:extLst>
      <p:ext uri="{BB962C8B-B14F-4D97-AF65-F5344CB8AC3E}">
        <p14:creationId xmlns:p14="http://schemas.microsoft.com/office/powerpoint/2010/main" val="9074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2000" y="685800"/>
            <a:ext cx="10078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ЛИТЕРАТУРНАЯ ВИКТОРИНА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01" y="2057400"/>
            <a:ext cx="1013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Вопрос 1.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На каких зданиях в Древней Греции были надписи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"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Здесь живут мертвые и говорят немые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"?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abrakadabra.fun/uploads/posts/2022-01/1641351960_1-abrakadabra-fun-p-strelki-dlya-prezentatsii-na-prozrachnom-f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2848"/>
            <a:ext cx="2483399" cy="21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8600" y="3505200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Ответ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На библиотеках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30" name="Picture 6" descr="https://nuage.moscow/wa-data/public/shop/img/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95600"/>
            <a:ext cx="2825342" cy="272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25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2000" y="685800"/>
            <a:ext cx="10078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ЛИТЕРАТУРНАЯ ВИКТОРИНА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01" y="2057400"/>
            <a:ext cx="1013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Вопрос 2.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Первоначально это произведение Ф.М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Достоевский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назвал "Пьяненькие". На каком названии впоследствии остановился автор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abrakadabra.fun/uploads/posts/2022-01/1641351960_1-abrakadabra-fun-p-strelki-dlya-prezentatsii-na-prozrachnom-f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2848"/>
            <a:ext cx="2483399" cy="21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8600" y="3505200"/>
            <a:ext cx="4006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Ответ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"Преступление и наказание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"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853" y="2887709"/>
            <a:ext cx="2212547" cy="318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17279" y="128005"/>
            <a:ext cx="11101646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89965" algn="just">
              <a:lnSpc>
                <a:spcPct val="100000"/>
              </a:lnSpc>
            </a:pPr>
            <a:r>
              <a:rPr lang="ru-RU" sz="2200" spc="-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 сегодня касается не только товаров и услуг, но и очень важной сферы — </a:t>
            </a:r>
            <a:r>
              <a:rPr lang="ru-RU" sz="2200" b="1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воспитания</a:t>
            </a: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316226" y="6052515"/>
            <a:ext cx="1528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orbel"/>
              </a:rPr>
              <a:t>Д.</a:t>
            </a:r>
            <a:r>
              <a:rPr sz="2000" spc="-195" dirty="0">
                <a:solidFill>
                  <a:srgbClr val="FFFFFF"/>
                </a:solidFill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Corbel"/>
              </a:rPr>
              <a:t>С</a:t>
            </a:r>
            <a:r>
              <a:rPr sz="2000" dirty="0">
                <a:solidFill>
                  <a:srgbClr val="FFFFFF"/>
                </a:solidFill>
                <a:cs typeface="Corbel"/>
              </a:rPr>
              <a:t>. </a:t>
            </a:r>
            <a:r>
              <a:rPr sz="2000" spc="-180" dirty="0">
                <a:solidFill>
                  <a:srgbClr val="FFFFFF"/>
                </a:solidFill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cs typeface="Corbel"/>
              </a:rPr>
              <a:t>Л</a:t>
            </a:r>
            <a:r>
              <a:rPr sz="2000" spc="-5" dirty="0">
                <a:solidFill>
                  <a:srgbClr val="FFFFFF"/>
                </a:solidFill>
                <a:cs typeface="Corbel"/>
              </a:rPr>
              <a:t>ихачев</a:t>
            </a:r>
            <a:endParaRPr sz="2000">
              <a:cs typeface="Corbel"/>
            </a:endParaRPr>
          </a:p>
        </p:txBody>
      </p:sp>
      <p:pic>
        <p:nvPicPr>
          <p:cNvPr id="1026" name="Picture 2" descr="https://s.poembook.ru/theme/8d/cb/cf/b9eb4aa47f8ddd6278c3fc8a2021295f3d8e4c5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74" y="3560249"/>
            <a:ext cx="2613970" cy="18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0103" y="951514"/>
            <a:ext cx="70121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89965" algn="just">
              <a:lnSpc>
                <a:spcPct val="100000"/>
              </a:lnSpc>
            </a:pP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В нынешней ситуации </a:t>
            </a:r>
            <a:r>
              <a:rPr lang="ru-RU" sz="2400" spc="-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 коснулось и книжной отрасли - введение новых санкций, уход зарубежных компаний с российского рынка, удорожание полиграфических услуг, колебания курса валюты.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4803" y="6217932"/>
            <a:ext cx="11384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89965" algn="ctr">
              <a:lnSpc>
                <a:spcPct val="100000"/>
              </a:lnSpc>
            </a:pP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А ведь книга – это самый легкий и доступный </a:t>
            </a:r>
            <a:r>
              <a:rPr lang="ru-RU" sz="2400" b="1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способ воспитания ребенка</a:t>
            </a: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852" y="4240979"/>
            <a:ext cx="1278636" cy="1831286"/>
          </a:xfrm>
          <a:prstGeom prst="rect">
            <a:avLst/>
          </a:prstGeom>
        </p:spPr>
      </p:pic>
      <p:pic>
        <p:nvPicPr>
          <p:cNvPr id="13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5072" y="4560273"/>
            <a:ext cx="1271029" cy="1828978"/>
          </a:xfrm>
          <a:prstGeom prst="rect">
            <a:avLst/>
          </a:prstGeom>
        </p:spPr>
      </p:pic>
      <p:pic>
        <p:nvPicPr>
          <p:cNvPr id="14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075" y="3728938"/>
            <a:ext cx="1278636" cy="1842516"/>
          </a:xfrm>
          <a:prstGeom prst="rect">
            <a:avLst/>
          </a:prstGeom>
        </p:spPr>
      </p:pic>
      <p:pic>
        <p:nvPicPr>
          <p:cNvPr id="15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53056" y="3002435"/>
            <a:ext cx="1450848" cy="14493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8080" y="4025273"/>
            <a:ext cx="1264169" cy="1861460"/>
          </a:xfrm>
          <a:prstGeom prst="rect">
            <a:avLst/>
          </a:prstGeom>
        </p:spPr>
      </p:pic>
      <p:pic>
        <p:nvPicPr>
          <p:cNvPr id="1030" name="Picture 6" descr="https://img2.labirint.ru/rcimg/85eff16829d5222b9546e640608f4a9f/1920x1080/books59/582444/ph_2.jpg?156399408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20" y="3906316"/>
            <a:ext cx="4787521" cy="20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rhing.ru/wp-content/uploads/2022/04/01_im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91" y="1135560"/>
            <a:ext cx="4053530" cy="15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2000" y="685800"/>
            <a:ext cx="10078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ЛИТЕРАТУРНАЯ ВИКТОРИНА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01" y="2057400"/>
            <a:ext cx="1013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Вопрос 3.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Кому из героев комедии А.С. Грибоедова "Горе от ума" принадлежат слова: "служить бы рад, прислуживаться тошно"?</a:t>
            </a:r>
          </a:p>
        </p:txBody>
      </p:sp>
      <p:pic>
        <p:nvPicPr>
          <p:cNvPr id="1026" name="Picture 2" descr="https://abrakadabra.fun/uploads/posts/2022-01/1641351960_1-abrakadabra-fun-p-strelki-dlya-prezentatsii-na-prozrachnom-f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2848"/>
            <a:ext cx="2483399" cy="21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8600" y="3505200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Ответ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Чацкий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750537"/>
            <a:ext cx="2209800" cy="34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2000" y="685800"/>
            <a:ext cx="10078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ЛИТЕРАТУРНАЯ ВИКТОРИНА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01" y="2057400"/>
            <a:ext cx="1013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Вопрос 4.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Кто из персонажей романа "Отцы и дети" был русским аристократом?</a:t>
            </a:r>
          </a:p>
        </p:txBody>
      </p:sp>
      <p:pic>
        <p:nvPicPr>
          <p:cNvPr id="1026" name="Picture 2" descr="https://abrakadabra.fun/uploads/posts/2022-01/1641351960_1-abrakadabra-fun-p-strelki-dlya-prezentatsii-na-prozrachnom-f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2848"/>
            <a:ext cx="2483399" cy="21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8600" y="350520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Ответ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Кирсанов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https://downloader.disk.yandex.ru/preview/17224fc847972ad263892a524e2d70576b3671b987a39073e98238a0ddd4a5dc/637e6a29/wFdUd70A0kSruwB9roS7ow0KkYdAn1xvyOveQtkvWbrEenKGMYYfdO7EvOf0mg5d071yPQex0TKc4g9RLa_nCg%3D%3D?uid=0&amp;filename=0I2A9253-2.jpg&amp;disposition=inline&amp;hash=&amp;limit=0&amp;content_type=image%2Fjpeg&amp;owner_uid=0&amp;tknv=v2&amp;size=1837x9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721114"/>
            <a:ext cx="2362200" cy="33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2000" y="685800"/>
            <a:ext cx="10078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ЛИТЕРАТУРНАЯ ВИКТОРИНА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01" y="2057400"/>
            <a:ext cx="1013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Вопрос 5. </a:t>
            </a: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Как звали отца Татьяны и Ольги Лариных в романе Пушкина "Евгений Онегин"?</a:t>
            </a:r>
          </a:p>
        </p:txBody>
      </p:sp>
      <p:pic>
        <p:nvPicPr>
          <p:cNvPr id="1026" name="Picture 2" descr="https://abrakadabra.fun/uploads/posts/2022-01/1641351960_1-abrakadabra-fun-p-strelki-dlya-prezentatsii-na-prozrachnom-f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2848"/>
            <a:ext cx="2483399" cy="21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8600" y="3505200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Ответ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Дмитрий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22" name="Picture 2" descr="https://downloader.disk.yandex.ru/preview/670ec86372c06aaab0c3f0777657284c98124f038658477594f60a0529b0622f/637e6a29/bJQgMEY7kD2PBMnJgPsaIg0KkYdAn1xvyOveQtkvWbpsdKV4jsdJbB5M4sreIYx5bh-cGHucQEmRJRJbsPbL5w%3D%3D?uid=0&amp;filename=0I2A9251.jpg&amp;disposition=inline&amp;hash=&amp;limit=0&amp;content_type=image%2Fjpeg&amp;owner_uid=0&amp;tknv=v2&amp;size=1837x9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84" y="2716198"/>
            <a:ext cx="4986800" cy="33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2000" y="685800"/>
            <a:ext cx="10078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ЛИТЕРАТУРНАЯ ВИКТОРИНА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01" y="2057400"/>
            <a:ext cx="1013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Вопрос 6.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Поисками кого были заняты мужики в поэме Николая Некрасова "Кому на Руси жить хорошо"?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abrakadabra.fun/uploads/posts/2022-01/1641351960_1-abrakadabra-fun-p-strelki-dlya-prezentatsii-na-prozrachnom-f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2848"/>
            <a:ext cx="2483399" cy="21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9600" y="350520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Ответ</a:t>
            </a:r>
            <a:r>
              <a:rPr lang="ru-RU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Счастливого</a:t>
            </a: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590800"/>
            <a:ext cx="2133600" cy="31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3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05130" y="560978"/>
            <a:ext cx="11381739" cy="2019091"/>
          </a:xfrm>
          <a:prstGeom prst="rect">
            <a:avLst/>
          </a:prstGeom>
        </p:spPr>
        <p:txBody>
          <a:bodyPr vert="horz" wrap="square" lIns="0" tIns="297764" rIns="0" bIns="0" rtlCol="0">
            <a:spAutoFit/>
          </a:bodyPr>
          <a:lstStyle/>
          <a:p>
            <a:pPr marL="4880610" marR="5080" algn="ctr">
              <a:lnSpc>
                <a:spcPts val="6740"/>
              </a:lnSpc>
            </a:pPr>
            <a:r>
              <a:rPr spc="170" dirty="0"/>
              <a:t>БЛАГОДАРИМ </a:t>
            </a:r>
            <a:r>
              <a:rPr spc="-1275" dirty="0"/>
              <a:t> </a:t>
            </a:r>
            <a:r>
              <a:rPr spc="114" dirty="0"/>
              <a:t>ЗА</a:t>
            </a:r>
            <a:r>
              <a:rPr spc="375" dirty="0"/>
              <a:t> </a:t>
            </a:r>
            <a:r>
              <a:rPr spc="200" dirty="0"/>
              <a:t>ВНИМАНИЕ</a:t>
            </a:r>
          </a:p>
        </p:txBody>
      </p:sp>
      <p:sp>
        <p:nvSpPr>
          <p:cNvPr id="7" name="object 7"/>
          <p:cNvSpPr/>
          <p:nvPr/>
        </p:nvSpPr>
        <p:spPr>
          <a:xfrm>
            <a:off x="5446776" y="4343400"/>
            <a:ext cx="5636260" cy="0"/>
          </a:xfrm>
          <a:custGeom>
            <a:avLst/>
            <a:gdLst/>
            <a:ahLst/>
            <a:cxnLst/>
            <a:rect l="l" t="t" r="r" b="b"/>
            <a:pathLst>
              <a:path w="5636259">
                <a:moveTo>
                  <a:pt x="0" y="0"/>
                </a:moveTo>
                <a:lnTo>
                  <a:pt x="5636133" y="0"/>
                </a:lnTo>
              </a:path>
            </a:pathLst>
          </a:custGeom>
          <a:ln w="6350">
            <a:solidFill>
              <a:srgbClr val="455F5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26404" y="3496183"/>
            <a:ext cx="3898265" cy="1635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60" dirty="0">
                <a:solidFill>
                  <a:srgbClr val="252525"/>
                </a:solidFill>
                <a:latin typeface="Corbel"/>
                <a:cs typeface="Corbel"/>
              </a:rPr>
              <a:t>З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Д</a:t>
            </a:r>
            <a:r>
              <a:rPr sz="1600" spc="105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Т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Е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Л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Ь</a:t>
            </a:r>
            <a:r>
              <a:rPr sz="1600" spc="-11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Т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В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endParaRPr sz="16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«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Д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Е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60" dirty="0">
                <a:solidFill>
                  <a:srgbClr val="252525"/>
                </a:solidFill>
                <a:latin typeface="Corbel"/>
                <a:cs typeface="Corbel"/>
              </a:rPr>
              <a:t>Т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КА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Я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8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Ю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Н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О</a:t>
            </a:r>
            <a:r>
              <a:rPr sz="1600" spc="-12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Ш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Е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С</a:t>
            </a:r>
            <a:r>
              <a:rPr sz="1600" spc="-125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КА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Я</a:t>
            </a:r>
            <a:r>
              <a:rPr sz="160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70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К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Н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И</a:t>
            </a:r>
            <a:r>
              <a:rPr sz="1600" spc="-114" dirty="0">
                <a:solidFill>
                  <a:srgbClr val="252525"/>
                </a:solidFill>
                <a:latin typeface="Corbel"/>
                <a:cs typeface="Corbel"/>
              </a:rPr>
              <a:t> </a:t>
            </a:r>
            <a:r>
              <a:rPr sz="1600" spc="80" dirty="0">
                <a:solidFill>
                  <a:srgbClr val="252525"/>
                </a:solidFill>
                <a:latin typeface="Corbel"/>
                <a:cs typeface="Corbel"/>
              </a:rPr>
              <a:t>Г</a:t>
            </a:r>
            <a:r>
              <a:rPr sz="1600" spc="190" dirty="0">
                <a:solidFill>
                  <a:srgbClr val="252525"/>
                </a:solidFill>
                <a:latin typeface="Corbel"/>
                <a:cs typeface="Corbel"/>
              </a:rPr>
              <a:t>А</a:t>
            </a:r>
            <a:r>
              <a:rPr sz="1600" spc="-5" dirty="0">
                <a:solidFill>
                  <a:srgbClr val="252525"/>
                </a:solidFill>
                <a:latin typeface="Corbel"/>
                <a:cs typeface="Corbel"/>
              </a:rPr>
              <a:t>»</a:t>
            </a:r>
            <a:endParaRPr sz="1600" dirty="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1800" b="0" u="sng" spc="-10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  <a:hlinkClick r:id="rId2"/>
              </a:rPr>
              <a:t>https://book-team.ru/</a:t>
            </a:r>
            <a:endParaRPr sz="1800" dirty="0">
              <a:latin typeface="Corbel Light"/>
              <a:cs typeface="Corbel Ligh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b="0" u="sng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+7</a:t>
            </a:r>
            <a:r>
              <a:rPr sz="1800" b="0" u="sng" spc="-15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 </a:t>
            </a:r>
            <a:r>
              <a:rPr sz="1800" b="0" u="sng" spc="-5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(495)</a:t>
            </a:r>
            <a:r>
              <a:rPr sz="1800" b="0" u="sng" spc="-20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 </a:t>
            </a:r>
            <a:r>
              <a:rPr sz="1800" b="0" u="sng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246</a:t>
            </a:r>
            <a:r>
              <a:rPr sz="1800" b="0" u="sng" spc="-15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 </a:t>
            </a:r>
            <a:r>
              <a:rPr sz="1800" b="0" u="sng" spc="-5" dirty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00 </a:t>
            </a:r>
            <a:r>
              <a:rPr sz="1800" b="0" u="sng" spc="-5" dirty="0" smtClean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0</a:t>
            </a:r>
            <a:r>
              <a:rPr lang="ru-RU" sz="1800" b="0" u="sng" spc="-5" dirty="0" smtClean="0">
                <a:uFill>
                  <a:solidFill>
                    <a:srgbClr val="000000"/>
                  </a:solidFill>
                </a:uFill>
                <a:latin typeface="Corbel Light"/>
                <a:cs typeface="Corbel Light"/>
              </a:rPr>
              <a:t>7 доб. 204</a:t>
            </a:r>
            <a:endParaRPr sz="1800" dirty="0">
              <a:latin typeface="Corbel Light"/>
              <a:cs typeface="Corbel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800" y="4585715"/>
            <a:ext cx="1633727" cy="1223772"/>
          </a:xfrm>
          <a:prstGeom prst="rect">
            <a:avLst/>
          </a:prstGeom>
        </p:spPr>
      </p:pic>
      <p:pic>
        <p:nvPicPr>
          <p:cNvPr id="10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55" y="4831812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56409" y="5017520"/>
            <a:ext cx="1570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20" dirty="0" err="1">
                <a:solidFill>
                  <a:srgbClr val="252525"/>
                </a:solidFill>
                <a:latin typeface="Corbel"/>
                <a:cs typeface="Corbel"/>
              </a:rPr>
              <a:t>bookkteam</a:t>
            </a:r>
            <a:endParaRPr lang="ru-RU" sz="2400" b="1" spc="-120" dirty="0">
              <a:solidFill>
                <a:srgbClr val="252525"/>
              </a:solidFill>
              <a:latin typeface="Corbel"/>
              <a:cs typeface="Corbel"/>
            </a:endParaRPr>
          </a:p>
        </p:txBody>
      </p:sp>
      <p:pic>
        <p:nvPicPr>
          <p:cNvPr id="12" name="Picture 4" descr="https://ggilipetsk.ru/wp-content/uploads/2022/04/telegram-1024x670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614574"/>
            <a:ext cx="2053046" cy="13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5781" y="4312749"/>
            <a:ext cx="4592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pc="-120" dirty="0" smtClean="0">
                <a:solidFill>
                  <a:srgbClr val="252525"/>
                </a:solidFill>
                <a:latin typeface="Corbel"/>
                <a:cs typeface="Corbel"/>
              </a:rPr>
              <a:t>Присоединяйтесь к нам в </a:t>
            </a:r>
            <a:r>
              <a:rPr lang="ru-RU" sz="2000" b="1" spc="-120" dirty="0">
                <a:solidFill>
                  <a:srgbClr val="252525"/>
                </a:solidFill>
                <a:latin typeface="Corbel"/>
                <a:cs typeface="Corbel"/>
              </a:rPr>
              <a:t>социальных сетях!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04" y="823542"/>
            <a:ext cx="3456432" cy="2694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21673" y="128005"/>
            <a:ext cx="11497252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О пресловутом </a:t>
            </a:r>
            <a:r>
              <a:rPr lang="ru-RU" sz="2400" spc="-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импортозамещении</a:t>
            </a: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 отечественные издатели </a:t>
            </a:r>
            <a:endParaRPr lang="ru-RU" sz="24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r>
              <a:rPr lang="ru-RU" sz="2400" spc="-5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авторы начали думать задолго до санкций. </a:t>
            </a:r>
            <a:endParaRPr lang="ru-RU" sz="24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endParaRPr lang="ru-RU" sz="2400" spc="-5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6226" y="6052515"/>
            <a:ext cx="15284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orbel"/>
              </a:rPr>
              <a:t>Д.</a:t>
            </a:r>
            <a:r>
              <a:rPr sz="2000" spc="-195" dirty="0">
                <a:solidFill>
                  <a:srgbClr val="FFFFFF"/>
                </a:solidFill>
                <a:cs typeface="Corbel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Corbel"/>
              </a:rPr>
              <a:t>С</a:t>
            </a:r>
            <a:r>
              <a:rPr sz="2000" dirty="0">
                <a:solidFill>
                  <a:srgbClr val="FFFFFF"/>
                </a:solidFill>
                <a:cs typeface="Corbel"/>
              </a:rPr>
              <a:t>. </a:t>
            </a:r>
            <a:r>
              <a:rPr sz="2000" spc="-180" dirty="0">
                <a:solidFill>
                  <a:srgbClr val="FFFFFF"/>
                </a:solidFill>
                <a:cs typeface="Corbel"/>
              </a:rPr>
              <a:t> </a:t>
            </a:r>
            <a:r>
              <a:rPr sz="2000" dirty="0">
                <a:solidFill>
                  <a:srgbClr val="FFFFFF"/>
                </a:solidFill>
                <a:cs typeface="Corbel"/>
              </a:rPr>
              <a:t>Л</a:t>
            </a:r>
            <a:r>
              <a:rPr sz="2000" spc="-5" dirty="0">
                <a:solidFill>
                  <a:srgbClr val="FFFFFF"/>
                </a:solidFill>
                <a:cs typeface="Corbel"/>
              </a:rPr>
              <a:t>ихачев</a:t>
            </a:r>
            <a:endParaRPr sz="2000">
              <a:cs typeface="Corbel"/>
            </a:endParaRPr>
          </a:p>
        </p:txBody>
      </p:sp>
      <p:pic>
        <p:nvPicPr>
          <p:cNvPr id="1032" name="Picture 8" descr="https://arhing.ru/wp-content/uploads/2022/04/01_i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26" y="3900351"/>
            <a:ext cx="3087184" cy="11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А.С. Пушкина.В библиотеке пройдет вечер - портрет &amp;quot;Он наш поэт, он наш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81" y="672101"/>
            <a:ext cx="22002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downloader.disk.yandex.ru/preview/6cf32d961e2adc20a65d748d8402e69aba754196bfe52b6b3c3ef89a917c8049/635ee62f/asadAGFmzFTsuNlIVbsP-QgNm_zJOc2DEXmVSp4tWS2TORYdqFQXR1rcy7SBFwIWjSeJNuO0i93-d3CGRtTKtg%3D%3D?uid=0&amp;filename=0I2A9704.jpg&amp;disposition=inline&amp;hash=&amp;limit=0&amp;content_type=image%2Fjpeg&amp;owner_uid=0&amp;tknv=v2&amp;size=1311x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974168"/>
            <a:ext cx="5451204" cy="36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160" y="128005"/>
            <a:ext cx="2500765" cy="38467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1673" y="4972621"/>
            <a:ext cx="114972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Пушкин стал таким проектом </a:t>
            </a:r>
            <a:r>
              <a:rPr lang="ru-RU" sz="2400" spc="-5" dirty="0" err="1">
                <a:latin typeface="Candara Light" panose="020E0502030303020204" pitchFamily="34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24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: воспитанный на лучших образцах европейской литературы, владевший, как утверждают источники, более чем десятью иностранными языками, он пересоздавал для русского читателя и Шекспира, и Вальтера Скотта, и даже Данте. Отталкиваясь от оригиналов, переосмысляя их и вплетая в ткань собственных сочинений образы и аллюзии.</a:t>
            </a:r>
          </a:p>
        </p:txBody>
      </p:sp>
    </p:spTree>
    <p:extLst>
      <p:ext uri="{BB962C8B-B14F-4D97-AF65-F5344CB8AC3E}">
        <p14:creationId xmlns:p14="http://schemas.microsoft.com/office/powerpoint/2010/main" val="19870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9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28601" y="309562"/>
            <a:ext cx="709536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Современному государству нужны умные, самостоятельные, творческие люди.  Формирование жизнеспособного, думающего молодого поколения — одна из главных стратегических задач нашей страны.  </a:t>
            </a:r>
            <a:endParaRPr lang="ru-RU" sz="22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spc="-5" dirty="0" smtClean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«Патриотизм воспитывается не отдельными уроками, а всей системой </a:t>
            </a:r>
            <a:r>
              <a:rPr lang="ru-RU" sz="2200" b="1" spc="-5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образования»</a:t>
            </a:r>
          </a:p>
          <a:p>
            <a:pPr algn="r"/>
            <a:r>
              <a:rPr lang="ru-RU" sz="2200" b="1" spc="-5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Олег </a:t>
            </a:r>
            <a:r>
              <a:rPr lang="ru-RU" sz="2200" b="1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Смолин (Первый заместитель Председателя Комитета по науке и высшему образованию).</a:t>
            </a:r>
          </a:p>
          <a:p>
            <a:pPr algn="just"/>
            <a:endParaRPr lang="ru-RU" sz="2200" spc="-5" dirty="0">
              <a:latin typeface="Candara Light" panose="020E0502030303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spc="-5" dirty="0" smtClean="0">
                <a:latin typeface="Candara Light" panose="020E050203030302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200" spc="-5" dirty="0">
                <a:latin typeface="Candara Light" panose="020E0502030303020204" pitchFamily="34" charset="0"/>
                <a:cs typeface="Times New Roman" panose="02020603050405020304" pitchFamily="18" charset="0"/>
              </a:rPr>
              <a:t>общечеловеческих ценностей, формирование патриотических чувств у подрастающего поколения возможно в процессе чтения художественной, познавательной литературы, которая способствует развитию и формированию духовно-нравственной культуры личности современной молодежи.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916EEB-C32C-CE28-8D4B-E82BFA5BA967}"/>
              </a:ext>
            </a:extLst>
          </p:cNvPr>
          <p:cNvSpPr/>
          <p:nvPr/>
        </p:nvSpPr>
        <p:spPr>
          <a:xfrm>
            <a:off x="7508296" y="-25401"/>
            <a:ext cx="4656370" cy="6426200"/>
          </a:xfrm>
          <a:prstGeom prst="rect">
            <a:avLst/>
          </a:prstGeom>
          <a:solidFill>
            <a:srgbClr val="497A29"/>
          </a:solidFill>
          <a:ln>
            <a:solidFill>
              <a:srgbClr val="497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placepic.ru/wp-content/uploads/2018/01/cht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96" y="-12702"/>
            <a:ext cx="4683958" cy="29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887F5F4C-C8F6-D7E8-2680-74E3E92B80B6}"/>
              </a:ext>
            </a:extLst>
          </p:cNvPr>
          <p:cNvSpPr txBox="1">
            <a:spLocks/>
          </p:cNvSpPr>
          <p:nvPr/>
        </p:nvSpPr>
        <p:spPr>
          <a:xfrm>
            <a:off x="7664781" y="3152172"/>
            <a:ext cx="4343400" cy="326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Одной из истин моей педагогической веры является безграничная вера в воспитательную силу книги. Школа – это прежде всего книга. Воспитание – прежде всего слова, книга, живые человеческие отношения. Книга – это могучее оружие. Умная, вдохновенная книга нередко решает судьбу человека. 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В.А. Сухомлинский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0525" y="1526202"/>
            <a:ext cx="6629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ndara Light" panose="020E0502030303020204" pitchFamily="34" charset="0"/>
              </a:rPr>
              <a:t>Читательская </a:t>
            </a:r>
            <a:r>
              <a:rPr lang="ru-RU" sz="2400" dirty="0">
                <a:latin typeface="Candara Light" panose="020E0502030303020204" pitchFamily="34" charset="0"/>
              </a:rPr>
              <a:t>грамотность и навыки эффективного анализа различных текстов необходимы любому человеку не только для получения престижной профессии, но и для формирования навыка обработки противоречивой информации, которая нас окружает. </a:t>
            </a:r>
            <a:endParaRPr lang="ru-RU" sz="2400" dirty="0" smtClean="0">
              <a:latin typeface="Candara Light" panose="020E0502030303020204" pitchFamily="34" charset="0"/>
            </a:endParaRPr>
          </a:p>
          <a:p>
            <a:pPr algn="just"/>
            <a:r>
              <a:rPr lang="ru-RU" sz="2400" dirty="0" smtClean="0">
                <a:latin typeface="Candara Light" panose="020E0502030303020204" pitchFamily="34" charset="0"/>
              </a:rPr>
              <a:t>Чтобы </a:t>
            </a:r>
            <a:r>
              <a:rPr lang="ru-RU" sz="2400" dirty="0">
                <a:latin typeface="Candara Light" panose="020E0502030303020204" pitchFamily="34" charset="0"/>
              </a:rPr>
              <a:t>лучше ориентироваться в информационном потоке, школьникам необходимо научиться читать в любой обстановке с разной скоростью, использовать </a:t>
            </a:r>
            <a:r>
              <a:rPr lang="ru-RU" sz="2400" dirty="0" err="1">
                <a:latin typeface="Candara Light" panose="020E0502030303020204" pitchFamily="34" charset="0"/>
              </a:rPr>
              <a:t>инфографику</a:t>
            </a:r>
            <a:r>
              <a:rPr lang="ru-RU" sz="2400" dirty="0" smtClean="0">
                <a:latin typeface="Candara Light" panose="020E0502030303020204" pitchFamily="34" charset="0"/>
              </a:rPr>
              <a:t>.</a:t>
            </a:r>
            <a:endParaRPr lang="ru-RU" sz="2400" dirty="0">
              <a:latin typeface="Candara Light" panose="020E0502030303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3349" y="292160"/>
            <a:ext cx="701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ПОЧЕМУ ВАЖНО </a:t>
            </a:r>
          </a:p>
          <a:p>
            <a:pPr algn="ctr"/>
            <a:r>
              <a:rPr lang="ru-RU" sz="3600" b="1" cap="all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УМЕТЬ ЧИТАТЬ ОСМЫСЛЕННО?</a:t>
            </a:r>
            <a:endParaRPr lang="ru-RU" sz="3600" b="1" cap="all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7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 descr="https://shkolamoskva.ru/images/reading/block2im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17324"/>
            <a:ext cx="5139031" cy="63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240343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chemeClr val="accent1">
                    <a:lumMod val="75000"/>
                  </a:schemeClr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ЧТО СПОСОБСТВУЕТ ОСМЫСЛЕННОМУ ЧТЕНИЮ?</a:t>
            </a:r>
            <a:endParaRPr lang="ru-RU" sz="3600" b="1" cap="all" dirty="0">
              <a:solidFill>
                <a:schemeClr val="accent1">
                  <a:lumMod val="75000"/>
                </a:schemeClr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7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497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DC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51732"/>
            <a:ext cx="1600200" cy="2462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4" y="3004105"/>
            <a:ext cx="1550194" cy="15799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250" y="2914095"/>
            <a:ext cx="1248635" cy="16699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582" y="3774721"/>
            <a:ext cx="1247933" cy="1665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899" y="896643"/>
            <a:ext cx="5185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ndara Light" panose="020E0502030303020204" pitchFamily="34" charset="0"/>
              </a:rPr>
              <a:t>Чтение небольших фольклорных, художественных, научно-познавательных </a:t>
            </a:r>
            <a:r>
              <a:rPr lang="ru-RU" dirty="0">
                <a:latin typeface="Candara Light" panose="020E0502030303020204" pitchFamily="34" charset="0"/>
              </a:rPr>
              <a:t>или </a:t>
            </a:r>
            <a:r>
              <a:rPr lang="ru-RU" dirty="0" smtClean="0">
                <a:latin typeface="Candara Light" panose="020E0502030303020204" pitchFamily="34" charset="0"/>
              </a:rPr>
              <a:t>справочных текстов с объяснением педагогом объясняет особенностей </a:t>
            </a:r>
            <a:r>
              <a:rPr lang="ru-RU" dirty="0">
                <a:latin typeface="Candara Light" panose="020E0502030303020204" pitchFamily="34" charset="0"/>
              </a:rPr>
              <a:t>чтения с постепенным переходом от громкого </a:t>
            </a:r>
            <a:r>
              <a:rPr lang="ru-RU" dirty="0" err="1">
                <a:latin typeface="Candara Light" panose="020E0502030303020204" pitchFamily="34" charset="0"/>
              </a:rPr>
              <a:t>шёпотного</a:t>
            </a:r>
            <a:r>
              <a:rPr lang="ru-RU" dirty="0">
                <a:latin typeface="Candara Light" panose="020E0502030303020204" pitchFamily="34" charset="0"/>
              </a:rPr>
              <a:t> чтения («жужжащее чтение») к молчаливому чтению и обратно.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62" y="3856473"/>
            <a:ext cx="1568826" cy="15892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63" y="4716005"/>
            <a:ext cx="1554430" cy="1550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64" y="3170879"/>
            <a:ext cx="1600200" cy="24623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3715" y="4542030"/>
            <a:ext cx="1233538" cy="1598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6174" y="2164245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ndara Light" panose="020E0502030303020204" pitchFamily="34" charset="0"/>
              </a:rPr>
              <a:t>Подбор педагогом стилистически и тематически схожих текстовые фрагментов.</a:t>
            </a:r>
          </a:p>
          <a:p>
            <a:pPr algn="just"/>
            <a:endParaRPr lang="ru-RU" dirty="0" smtClean="0">
              <a:latin typeface="Candara Light" panose="020E0502030303020204" pitchFamily="34" charset="0"/>
            </a:endParaRPr>
          </a:p>
          <a:p>
            <a:pPr algn="just"/>
            <a:r>
              <a:rPr lang="ru-RU" dirty="0" smtClean="0">
                <a:latin typeface="Candara Light" panose="020E0502030303020204" pitchFamily="34" charset="0"/>
              </a:rPr>
              <a:t>Постановка </a:t>
            </a:r>
            <a:r>
              <a:rPr lang="ru-RU" dirty="0">
                <a:latin typeface="Candara Light" panose="020E0502030303020204" pitchFamily="34" charset="0"/>
              </a:rPr>
              <a:t>перед учащимися задачи:</a:t>
            </a:r>
          </a:p>
          <a:p>
            <a:pPr algn="just"/>
            <a:r>
              <a:rPr lang="ru-RU" dirty="0" smtClean="0">
                <a:latin typeface="Candara Light" panose="020E0502030303020204" pitchFamily="34" charset="0"/>
              </a:rPr>
              <a:t>- ответить </a:t>
            </a:r>
            <a:r>
              <a:rPr lang="ru-RU" dirty="0">
                <a:latin typeface="Candara Light" panose="020E0502030303020204" pitchFamily="34" charset="0"/>
              </a:rPr>
              <a:t>на вопросы (преимущественно используются оценочные или проблемные вопросы) о содержании текстов, прочитанных молча в течение заданного учителем времени (1 минута, 5 минут, 10 минут). </a:t>
            </a:r>
            <a:endParaRPr lang="ru-RU" dirty="0" smtClean="0">
              <a:latin typeface="Candara Light" panose="020E0502030303020204" pitchFamily="34" charset="0"/>
            </a:endParaRPr>
          </a:p>
          <a:p>
            <a:pPr algn="just"/>
            <a:endParaRPr lang="ru-RU" dirty="0" smtClean="0">
              <a:latin typeface="Candara Light" panose="020E0502030303020204" pitchFamily="34" charset="0"/>
            </a:endParaRPr>
          </a:p>
          <a:p>
            <a:pPr algn="just"/>
            <a:r>
              <a:rPr lang="ru-RU" dirty="0" smtClean="0">
                <a:latin typeface="Candara Light" panose="020E0502030303020204" pitchFamily="34" charset="0"/>
              </a:rPr>
              <a:t>Учащиеся </a:t>
            </a:r>
            <a:r>
              <a:rPr lang="ru-RU" dirty="0">
                <a:latin typeface="Candara Light" panose="020E0502030303020204" pitchFamily="34" charset="0"/>
              </a:rPr>
              <a:t>выполняют задание в парах или малых группах</a:t>
            </a:r>
          </a:p>
        </p:txBody>
      </p:sp>
      <p:pic>
        <p:nvPicPr>
          <p:cNvPr id="2056" name="Picture 8" descr="https://catherineasquithgallery.com/uploads/posts/2021-02/1614524115_198-p-tsifri-na-belom-fone-20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118" y="1170755"/>
            <a:ext cx="832911" cy="83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atic.tildacdn.com/tild6565-3031-4365-a138-386332306163/1_circle16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01"/>
            <a:ext cx="1066799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B05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3187</TotalTime>
  <Words>3477</Words>
  <Application>Microsoft Office PowerPoint</Application>
  <PresentationFormat>Широкоэкранный</PresentationFormat>
  <Paragraphs>310</Paragraphs>
  <Slides>54</Slides>
  <Notes>5</Notes>
  <HiddenSlides>9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5" baseType="lpstr">
      <vt:lpstr>Arial</vt:lpstr>
      <vt:lpstr>Calibri</vt:lpstr>
      <vt:lpstr>Calibri Light</vt:lpstr>
      <vt:lpstr>Candara</vt:lpstr>
      <vt:lpstr>Candara Light</vt:lpstr>
      <vt:lpstr>Corbel</vt:lpstr>
      <vt:lpstr>Corbel Light</vt:lpstr>
      <vt:lpstr>Courier New</vt:lpstr>
      <vt:lpstr>Kozuka Mincho Pro B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 каждого ребенка в наших руках!</vt:lpstr>
      <vt:lpstr>Презентация PowerPoint</vt:lpstr>
      <vt:lpstr>В 82 магазинах Самары и 68 магазинах Казани  проходит социальная акция «Наша классная библиотека»</vt:lpstr>
      <vt:lpstr>В акции участвуют книги следующих серий</vt:lpstr>
      <vt:lpstr>Конкурс «Классная библиотека – моей школе» для школ и школьных библиотек</vt:lpstr>
      <vt:lpstr>Творческий конкурс «Книга в моей жизни»</vt:lpstr>
      <vt:lpstr>Творческий конкурс «Я рисую любимую книгу!»</vt:lpstr>
      <vt:lpstr>Презентация PowerPoint</vt:lpstr>
      <vt:lpstr>Презентация PowerPoint</vt:lpstr>
      <vt:lpstr>Презентация PowerPoint</vt:lpstr>
      <vt:lpstr>РЕДАКЦИОННЫЙ ПОРТФЕЛЬ</vt:lpstr>
      <vt:lpstr>Патриотическое воспитание «Разговоры о важном» </vt:lpstr>
      <vt:lpstr>Серия «Хоровод сказок»</vt:lpstr>
      <vt:lpstr>Презентация PowerPoint</vt:lpstr>
      <vt:lpstr>Презентация PowerPoint</vt:lpstr>
      <vt:lpstr>Серия «Я люблю читать»</vt:lpstr>
      <vt:lpstr>Серия «Читаем в школе и дома» </vt:lpstr>
      <vt:lpstr>Презентация PowerPoint</vt:lpstr>
      <vt:lpstr>Презентация PowerPoint</vt:lpstr>
      <vt:lpstr>Серии «Фэнтези – класс!» и «Мой мир фэнтези»</vt:lpstr>
      <vt:lpstr>Серия «Фэнтези – класс!» </vt:lpstr>
      <vt:lpstr>Серия «Классная библиотека»</vt:lpstr>
      <vt:lpstr>Серия «Классная библиотека»</vt:lpstr>
      <vt:lpstr>  </vt:lpstr>
      <vt:lpstr>Презентация PowerPoint</vt:lpstr>
      <vt:lpstr>Презентация PowerPoint</vt:lpstr>
      <vt:lpstr>Презентация PowerPoint</vt:lpstr>
      <vt:lpstr>Указом Президента Российской Федерации  2023 год объявлен Годом педагога и наставника</vt:lpstr>
      <vt:lpstr>Библиотека Альберта Лиханова </vt:lpstr>
      <vt:lpstr>Библиотека Альберта Лиханова </vt:lpstr>
      <vt:lpstr>Мы предлагаем вниманию педагогов уникальное пособие заслуженного учителя РФ, доктора педагогических наук, профессора Вятского государственного гуманитарного университета  Елены Олеговны Галицких  «Изучение творчества Альберта Лиханова в школе». </vt:lpstr>
      <vt:lpstr>ВНЕ Серии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СЕГОДНЯ ЧИТАЮЩИЙ РЕБЕНОК –  ЗАВТРА  ДУМАЮЩИЙ ГРАЖДАНИН</dc:title>
  <dc:creator>Игорь Шаталин</dc:creator>
  <cp:lastModifiedBy>Acer</cp:lastModifiedBy>
  <cp:revision>107</cp:revision>
  <cp:lastPrinted>2022-08-25T09:51:59Z</cp:lastPrinted>
  <dcterms:created xsi:type="dcterms:W3CDTF">2022-06-29T11:48:16Z</dcterms:created>
  <dcterms:modified xsi:type="dcterms:W3CDTF">2022-11-23T14:55:10Z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2022-06-27T00:00:00Z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2022-06-29T00:00:00Z</vt:filetime>
  </property>
</Properties>
</file>