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68" r:id="rId4"/>
    <p:sldId id="257" r:id="rId5"/>
    <p:sldId id="277" r:id="rId6"/>
    <p:sldId id="278" r:id="rId7"/>
    <p:sldId id="270" r:id="rId8"/>
    <p:sldId id="280" r:id="rId9"/>
    <p:sldId id="282" r:id="rId10"/>
    <p:sldId id="289" r:id="rId11"/>
    <p:sldId id="262" r:id="rId12"/>
    <p:sldId id="263" r:id="rId13"/>
    <p:sldId id="288" r:id="rId14"/>
    <p:sldId id="264" r:id="rId15"/>
    <p:sldId id="265" r:id="rId16"/>
    <p:sldId id="29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E84C"/>
    <a:srgbClr val="99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E633F5-D194-4D79-BB8B-3113D7A8F3D3}" type="doc">
      <dgm:prSet loTypeId="urn:microsoft.com/office/officeart/2005/8/layout/orgChart1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2DBA32B-3D14-4CA5-9D80-557FEE1DBC4C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образования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F0DAF9-C033-4EE3-A62F-36FD0050E8E2}" type="parTrans" cxnId="{FE97C6DF-23C4-44F1-B41F-5D91AECCAC33}">
      <dgm:prSet/>
      <dgm:spPr/>
      <dgm:t>
        <a:bodyPr/>
        <a:lstStyle/>
        <a:p>
          <a:endParaRPr lang="ru-RU"/>
        </a:p>
      </dgm:t>
    </dgm:pt>
    <dgm:pt modelId="{168EE49F-2180-48BC-B0D6-6CB47D59BD7D}" type="sibTrans" cxnId="{FE97C6DF-23C4-44F1-B41F-5D91AECCAC33}">
      <dgm:prSet/>
      <dgm:spPr/>
      <dgm:t>
        <a:bodyPr/>
        <a:lstStyle/>
        <a:p>
          <a:endParaRPr lang="ru-RU"/>
        </a:p>
      </dgm:t>
    </dgm:pt>
    <dgm:pt modelId="{2DDFB3E2-FCA2-468E-BAB6-29B08EAB4C41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Предметные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92E4E4-3CC5-4ACD-9C5E-D6BFF9940933}" type="parTrans" cxnId="{B3D61269-E7B5-4AAC-952D-CF9FAFF7D298}">
      <dgm:prSet/>
      <dgm:spPr>
        <a:ln w="28575"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48AE248B-54E4-417C-B55F-E22E5BA2EA36}" type="sibTrans" cxnId="{B3D61269-E7B5-4AAC-952D-CF9FAFF7D298}">
      <dgm:prSet/>
      <dgm:spPr/>
      <dgm:t>
        <a:bodyPr/>
        <a:lstStyle/>
        <a:p>
          <a:endParaRPr lang="ru-RU"/>
        </a:p>
      </dgm:t>
    </dgm:pt>
    <dgm:pt modelId="{00A92D82-62BD-4F0C-A610-9ACC621A0BF3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Метапредметные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608119-530A-47AD-9556-008B45203D8A}" type="parTrans" cxnId="{DDDD9306-3138-4E37-88F3-7A5799D64E1A}">
      <dgm:prSet/>
      <dgm:spPr>
        <a:ln w="28575"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075B1F41-B9C3-410E-B3BF-BCA217E8FBB5}" type="sibTrans" cxnId="{DDDD9306-3138-4E37-88F3-7A5799D64E1A}">
      <dgm:prSet/>
      <dgm:spPr/>
      <dgm:t>
        <a:bodyPr/>
        <a:lstStyle/>
        <a:p>
          <a:endParaRPr lang="ru-RU"/>
        </a:p>
      </dgm:t>
    </dgm:pt>
    <dgm:pt modelId="{80D3E579-AC2E-4B25-9ECF-9CDEBD54E0C4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Личностные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20EA55-64E3-4772-933E-ADE82051B693}" type="parTrans" cxnId="{13D39D61-FDA5-44C0-A3E0-30AD8D63794A}">
      <dgm:prSet/>
      <dgm:spPr>
        <a:ln w="28575"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446D29F7-FE77-49AC-8C69-A84F799BB890}" type="sibTrans" cxnId="{13D39D61-FDA5-44C0-A3E0-30AD8D63794A}">
      <dgm:prSet/>
      <dgm:spPr/>
      <dgm:t>
        <a:bodyPr/>
        <a:lstStyle/>
        <a:p>
          <a:endParaRPr lang="ru-RU"/>
        </a:p>
      </dgm:t>
    </dgm:pt>
    <dgm:pt modelId="{F1188C5C-56FF-436F-8EA7-04CF0F96C94E}" type="pres">
      <dgm:prSet presAssocID="{4DE633F5-D194-4D79-BB8B-3113D7A8F3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16F02FB-BC31-47FF-9B00-D66DE051A0B4}" type="pres">
      <dgm:prSet presAssocID="{F2DBA32B-3D14-4CA5-9D80-557FEE1DBC4C}" presName="hierRoot1" presStyleCnt="0">
        <dgm:presLayoutVars>
          <dgm:hierBranch val="init"/>
        </dgm:presLayoutVars>
      </dgm:prSet>
      <dgm:spPr/>
    </dgm:pt>
    <dgm:pt modelId="{3621297E-B72B-4238-8F28-1663E8D89BFB}" type="pres">
      <dgm:prSet presAssocID="{F2DBA32B-3D14-4CA5-9D80-557FEE1DBC4C}" presName="rootComposite1" presStyleCnt="0"/>
      <dgm:spPr/>
    </dgm:pt>
    <dgm:pt modelId="{E65F9243-457F-4D80-9D42-CD209A63554D}" type="pres">
      <dgm:prSet presAssocID="{F2DBA32B-3D14-4CA5-9D80-557FEE1DBC4C}" presName="rootText1" presStyleLbl="node0" presStyleIdx="0" presStyleCnt="1" custScaleX="240717" custScaleY="76019" custLinFactNeighborX="758" custLinFactNeighborY="-667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C02445-2F4E-445C-B987-1D483E35BA32}" type="pres">
      <dgm:prSet presAssocID="{F2DBA32B-3D14-4CA5-9D80-557FEE1DBC4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11F3620-FEB6-42EC-8FE7-505DD732F286}" type="pres">
      <dgm:prSet presAssocID="{F2DBA32B-3D14-4CA5-9D80-557FEE1DBC4C}" presName="hierChild2" presStyleCnt="0"/>
      <dgm:spPr/>
    </dgm:pt>
    <dgm:pt modelId="{1B16ADA9-9D84-4292-B697-E9F6A6C6C065}" type="pres">
      <dgm:prSet presAssocID="{9392E4E4-3CC5-4ACD-9C5E-D6BFF9940933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EB2B714-471C-480E-98C0-0AB87004A8E7}" type="pres">
      <dgm:prSet presAssocID="{2DDFB3E2-FCA2-468E-BAB6-29B08EAB4C41}" presName="hierRoot2" presStyleCnt="0">
        <dgm:presLayoutVars>
          <dgm:hierBranch val="init"/>
        </dgm:presLayoutVars>
      </dgm:prSet>
      <dgm:spPr/>
    </dgm:pt>
    <dgm:pt modelId="{3FF48686-275B-42A8-B24A-0C387AA93AC1}" type="pres">
      <dgm:prSet presAssocID="{2DDFB3E2-FCA2-468E-BAB6-29B08EAB4C41}" presName="rootComposite" presStyleCnt="0"/>
      <dgm:spPr/>
    </dgm:pt>
    <dgm:pt modelId="{D3ABC52F-4F6A-41B2-8B70-EE8E43CFA215}" type="pres">
      <dgm:prSet presAssocID="{2DDFB3E2-FCA2-468E-BAB6-29B08EAB4C41}" presName="rootText" presStyleLbl="node2" presStyleIdx="0" presStyleCnt="3" custLinFactNeighborX="-380" custLinFactNeighborY="-477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53D1AE-F671-437A-95E3-1BDE8D019EC7}" type="pres">
      <dgm:prSet presAssocID="{2DDFB3E2-FCA2-468E-BAB6-29B08EAB4C41}" presName="rootConnector" presStyleLbl="node2" presStyleIdx="0" presStyleCnt="3"/>
      <dgm:spPr/>
      <dgm:t>
        <a:bodyPr/>
        <a:lstStyle/>
        <a:p>
          <a:endParaRPr lang="ru-RU"/>
        </a:p>
      </dgm:t>
    </dgm:pt>
    <dgm:pt modelId="{00D6DBDB-9D45-477D-ADAD-DD248820E1E1}" type="pres">
      <dgm:prSet presAssocID="{2DDFB3E2-FCA2-468E-BAB6-29B08EAB4C41}" presName="hierChild4" presStyleCnt="0"/>
      <dgm:spPr/>
    </dgm:pt>
    <dgm:pt modelId="{FE4F077F-F45B-4999-B4D1-C0E36B8ABF4D}" type="pres">
      <dgm:prSet presAssocID="{2DDFB3E2-FCA2-468E-BAB6-29B08EAB4C41}" presName="hierChild5" presStyleCnt="0"/>
      <dgm:spPr/>
    </dgm:pt>
    <dgm:pt modelId="{C10FE03F-CFE7-4B61-A64C-300B11164A71}" type="pres">
      <dgm:prSet presAssocID="{9F608119-530A-47AD-9556-008B45203D8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EE9E330-0AB8-4419-A3C4-B3FF6B20618A}" type="pres">
      <dgm:prSet presAssocID="{00A92D82-62BD-4F0C-A610-9ACC621A0BF3}" presName="hierRoot2" presStyleCnt="0">
        <dgm:presLayoutVars>
          <dgm:hierBranch val="init"/>
        </dgm:presLayoutVars>
      </dgm:prSet>
      <dgm:spPr/>
    </dgm:pt>
    <dgm:pt modelId="{E4965FC7-8AAF-438A-9AC7-9E0E95774C70}" type="pres">
      <dgm:prSet presAssocID="{00A92D82-62BD-4F0C-A610-9ACC621A0BF3}" presName="rootComposite" presStyleCnt="0"/>
      <dgm:spPr/>
    </dgm:pt>
    <dgm:pt modelId="{8659ABD5-4F62-4A89-9AEF-2B78F736037B}" type="pres">
      <dgm:prSet presAssocID="{00A92D82-62BD-4F0C-A610-9ACC621A0BF3}" presName="rootText" presStyleLbl="node2" presStyleIdx="1" presStyleCnt="3" custScaleX="134329" custLinFactNeighborX="-758" custLinFactNeighborY="113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86CBE5-5840-41C6-9876-3B5A06FE3F92}" type="pres">
      <dgm:prSet presAssocID="{00A92D82-62BD-4F0C-A610-9ACC621A0BF3}" presName="rootConnector" presStyleLbl="node2" presStyleIdx="1" presStyleCnt="3"/>
      <dgm:spPr/>
      <dgm:t>
        <a:bodyPr/>
        <a:lstStyle/>
        <a:p>
          <a:endParaRPr lang="ru-RU"/>
        </a:p>
      </dgm:t>
    </dgm:pt>
    <dgm:pt modelId="{8FA7833D-67AF-4BE0-954A-0DA845DB7FF4}" type="pres">
      <dgm:prSet presAssocID="{00A92D82-62BD-4F0C-A610-9ACC621A0BF3}" presName="hierChild4" presStyleCnt="0"/>
      <dgm:spPr/>
    </dgm:pt>
    <dgm:pt modelId="{DE8CB4E5-47CF-472F-8384-197B29FF7393}" type="pres">
      <dgm:prSet presAssocID="{00A92D82-62BD-4F0C-A610-9ACC621A0BF3}" presName="hierChild5" presStyleCnt="0"/>
      <dgm:spPr/>
    </dgm:pt>
    <dgm:pt modelId="{73352D4B-6D24-41FA-818A-D8D9EC6A56A4}" type="pres">
      <dgm:prSet presAssocID="{E720EA55-64E3-4772-933E-ADE82051B693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E5F7CB4-A208-4B4A-B480-F6D77B928E96}" type="pres">
      <dgm:prSet presAssocID="{80D3E579-AC2E-4B25-9ECF-9CDEBD54E0C4}" presName="hierRoot2" presStyleCnt="0">
        <dgm:presLayoutVars>
          <dgm:hierBranch val="init"/>
        </dgm:presLayoutVars>
      </dgm:prSet>
      <dgm:spPr/>
    </dgm:pt>
    <dgm:pt modelId="{AE890E82-0F45-474F-94B6-0B1B21F4B729}" type="pres">
      <dgm:prSet presAssocID="{80D3E579-AC2E-4B25-9ECF-9CDEBD54E0C4}" presName="rootComposite" presStyleCnt="0"/>
      <dgm:spPr/>
    </dgm:pt>
    <dgm:pt modelId="{EB003051-0658-4645-B428-578BD9DFD27C}" type="pres">
      <dgm:prSet presAssocID="{80D3E579-AC2E-4B25-9ECF-9CDEBD54E0C4}" presName="rootText" presStyleLbl="node2" presStyleIdx="2" presStyleCnt="3" custLinFactNeighborX="-4550" custLinFactNeighborY="-508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17E475-D376-4CE1-A424-D625171C4054}" type="pres">
      <dgm:prSet presAssocID="{80D3E579-AC2E-4B25-9ECF-9CDEBD54E0C4}" presName="rootConnector" presStyleLbl="node2" presStyleIdx="2" presStyleCnt="3"/>
      <dgm:spPr/>
      <dgm:t>
        <a:bodyPr/>
        <a:lstStyle/>
        <a:p>
          <a:endParaRPr lang="ru-RU"/>
        </a:p>
      </dgm:t>
    </dgm:pt>
    <dgm:pt modelId="{C80508FF-5641-4D16-B335-A251A1BA79C3}" type="pres">
      <dgm:prSet presAssocID="{80D3E579-AC2E-4B25-9ECF-9CDEBD54E0C4}" presName="hierChild4" presStyleCnt="0"/>
      <dgm:spPr/>
    </dgm:pt>
    <dgm:pt modelId="{09666A80-C2C2-4705-93A6-C2C22BD1CEFE}" type="pres">
      <dgm:prSet presAssocID="{80D3E579-AC2E-4B25-9ECF-9CDEBD54E0C4}" presName="hierChild5" presStyleCnt="0"/>
      <dgm:spPr/>
    </dgm:pt>
    <dgm:pt modelId="{998247A9-E6C8-4957-872B-6E9F038818AC}" type="pres">
      <dgm:prSet presAssocID="{F2DBA32B-3D14-4CA5-9D80-557FEE1DBC4C}" presName="hierChild3" presStyleCnt="0"/>
      <dgm:spPr/>
    </dgm:pt>
  </dgm:ptLst>
  <dgm:cxnLst>
    <dgm:cxn modelId="{CF6154FC-012E-4C30-9662-F2B8E51EF2F2}" type="presOf" srcId="{9F608119-530A-47AD-9556-008B45203D8A}" destId="{C10FE03F-CFE7-4B61-A64C-300B11164A71}" srcOrd="0" destOrd="0" presId="urn:microsoft.com/office/officeart/2005/8/layout/orgChart1"/>
    <dgm:cxn modelId="{ABC63F57-9599-432C-AB0E-7BB6AB8E7A0E}" type="presOf" srcId="{80D3E579-AC2E-4B25-9ECF-9CDEBD54E0C4}" destId="{F417E475-D376-4CE1-A424-D625171C4054}" srcOrd="1" destOrd="0" presId="urn:microsoft.com/office/officeart/2005/8/layout/orgChart1"/>
    <dgm:cxn modelId="{FE97C6DF-23C4-44F1-B41F-5D91AECCAC33}" srcId="{4DE633F5-D194-4D79-BB8B-3113D7A8F3D3}" destId="{F2DBA32B-3D14-4CA5-9D80-557FEE1DBC4C}" srcOrd="0" destOrd="0" parTransId="{B7F0DAF9-C033-4EE3-A62F-36FD0050E8E2}" sibTransId="{168EE49F-2180-48BC-B0D6-6CB47D59BD7D}"/>
    <dgm:cxn modelId="{25E1EF99-29AB-4D24-B125-1E2852963B05}" type="presOf" srcId="{F2DBA32B-3D14-4CA5-9D80-557FEE1DBC4C}" destId="{62C02445-2F4E-445C-B987-1D483E35BA32}" srcOrd="1" destOrd="0" presId="urn:microsoft.com/office/officeart/2005/8/layout/orgChart1"/>
    <dgm:cxn modelId="{DDDD9306-3138-4E37-88F3-7A5799D64E1A}" srcId="{F2DBA32B-3D14-4CA5-9D80-557FEE1DBC4C}" destId="{00A92D82-62BD-4F0C-A610-9ACC621A0BF3}" srcOrd="1" destOrd="0" parTransId="{9F608119-530A-47AD-9556-008B45203D8A}" sibTransId="{075B1F41-B9C3-410E-B3BF-BCA217E8FBB5}"/>
    <dgm:cxn modelId="{186FD532-0618-452C-BE7A-85C47E4CAB26}" type="presOf" srcId="{2DDFB3E2-FCA2-468E-BAB6-29B08EAB4C41}" destId="{D3ABC52F-4F6A-41B2-8B70-EE8E43CFA215}" srcOrd="0" destOrd="0" presId="urn:microsoft.com/office/officeart/2005/8/layout/orgChart1"/>
    <dgm:cxn modelId="{0B73A1D7-5D25-4057-90C1-4C3FF359E866}" type="presOf" srcId="{00A92D82-62BD-4F0C-A610-9ACC621A0BF3}" destId="{3F86CBE5-5840-41C6-9876-3B5A06FE3F92}" srcOrd="1" destOrd="0" presId="urn:microsoft.com/office/officeart/2005/8/layout/orgChart1"/>
    <dgm:cxn modelId="{CB04E2DB-1F12-4F05-A240-32B81FD33AD8}" type="presOf" srcId="{00A92D82-62BD-4F0C-A610-9ACC621A0BF3}" destId="{8659ABD5-4F62-4A89-9AEF-2B78F736037B}" srcOrd="0" destOrd="0" presId="urn:microsoft.com/office/officeart/2005/8/layout/orgChart1"/>
    <dgm:cxn modelId="{C199C247-1289-4877-8BDD-EBD46A4A0E54}" type="presOf" srcId="{F2DBA32B-3D14-4CA5-9D80-557FEE1DBC4C}" destId="{E65F9243-457F-4D80-9D42-CD209A63554D}" srcOrd="0" destOrd="0" presId="urn:microsoft.com/office/officeart/2005/8/layout/orgChart1"/>
    <dgm:cxn modelId="{1469132D-14FA-4C82-ADC8-E05F54F559BF}" type="presOf" srcId="{80D3E579-AC2E-4B25-9ECF-9CDEBD54E0C4}" destId="{EB003051-0658-4645-B428-578BD9DFD27C}" srcOrd="0" destOrd="0" presId="urn:microsoft.com/office/officeart/2005/8/layout/orgChart1"/>
    <dgm:cxn modelId="{13D39D61-FDA5-44C0-A3E0-30AD8D63794A}" srcId="{F2DBA32B-3D14-4CA5-9D80-557FEE1DBC4C}" destId="{80D3E579-AC2E-4B25-9ECF-9CDEBD54E0C4}" srcOrd="2" destOrd="0" parTransId="{E720EA55-64E3-4772-933E-ADE82051B693}" sibTransId="{446D29F7-FE77-49AC-8C69-A84F799BB890}"/>
    <dgm:cxn modelId="{B3D61269-E7B5-4AAC-952D-CF9FAFF7D298}" srcId="{F2DBA32B-3D14-4CA5-9D80-557FEE1DBC4C}" destId="{2DDFB3E2-FCA2-468E-BAB6-29B08EAB4C41}" srcOrd="0" destOrd="0" parTransId="{9392E4E4-3CC5-4ACD-9C5E-D6BFF9940933}" sibTransId="{48AE248B-54E4-417C-B55F-E22E5BA2EA36}"/>
    <dgm:cxn modelId="{5C4D889F-7AFA-40F0-B3D4-F73F86AD9D77}" type="presOf" srcId="{2DDFB3E2-FCA2-468E-BAB6-29B08EAB4C41}" destId="{1353D1AE-F671-437A-95E3-1BDE8D019EC7}" srcOrd="1" destOrd="0" presId="urn:microsoft.com/office/officeart/2005/8/layout/orgChart1"/>
    <dgm:cxn modelId="{6EFEE499-7093-419C-B67D-911805CA4B2F}" type="presOf" srcId="{9392E4E4-3CC5-4ACD-9C5E-D6BFF9940933}" destId="{1B16ADA9-9D84-4292-B697-E9F6A6C6C065}" srcOrd="0" destOrd="0" presId="urn:microsoft.com/office/officeart/2005/8/layout/orgChart1"/>
    <dgm:cxn modelId="{F9DA7D64-5DD0-4A40-8029-56B699A02069}" type="presOf" srcId="{4DE633F5-D194-4D79-BB8B-3113D7A8F3D3}" destId="{F1188C5C-56FF-436F-8EA7-04CF0F96C94E}" srcOrd="0" destOrd="0" presId="urn:microsoft.com/office/officeart/2005/8/layout/orgChart1"/>
    <dgm:cxn modelId="{666A2EDC-E084-4C66-9500-3BA50F44DD58}" type="presOf" srcId="{E720EA55-64E3-4772-933E-ADE82051B693}" destId="{73352D4B-6D24-41FA-818A-D8D9EC6A56A4}" srcOrd="0" destOrd="0" presId="urn:microsoft.com/office/officeart/2005/8/layout/orgChart1"/>
    <dgm:cxn modelId="{0B6E0A0E-ADFD-4DDE-BF3D-CE82B895F375}" type="presParOf" srcId="{F1188C5C-56FF-436F-8EA7-04CF0F96C94E}" destId="{A16F02FB-BC31-47FF-9B00-D66DE051A0B4}" srcOrd="0" destOrd="0" presId="urn:microsoft.com/office/officeart/2005/8/layout/orgChart1"/>
    <dgm:cxn modelId="{8622E13D-D5C8-4250-A36E-98926CD06539}" type="presParOf" srcId="{A16F02FB-BC31-47FF-9B00-D66DE051A0B4}" destId="{3621297E-B72B-4238-8F28-1663E8D89BFB}" srcOrd="0" destOrd="0" presId="urn:microsoft.com/office/officeart/2005/8/layout/orgChart1"/>
    <dgm:cxn modelId="{6CB2CCC0-9BE3-48D8-BBB2-C43A21E547F2}" type="presParOf" srcId="{3621297E-B72B-4238-8F28-1663E8D89BFB}" destId="{E65F9243-457F-4D80-9D42-CD209A63554D}" srcOrd="0" destOrd="0" presId="urn:microsoft.com/office/officeart/2005/8/layout/orgChart1"/>
    <dgm:cxn modelId="{057AB356-FB1B-4717-824A-52C6BB01DD9F}" type="presParOf" srcId="{3621297E-B72B-4238-8F28-1663E8D89BFB}" destId="{62C02445-2F4E-445C-B987-1D483E35BA32}" srcOrd="1" destOrd="0" presId="urn:microsoft.com/office/officeart/2005/8/layout/orgChart1"/>
    <dgm:cxn modelId="{98789F23-EFC6-4AAF-8946-E9D14C7CE66D}" type="presParOf" srcId="{A16F02FB-BC31-47FF-9B00-D66DE051A0B4}" destId="{C11F3620-FEB6-42EC-8FE7-505DD732F286}" srcOrd="1" destOrd="0" presId="urn:microsoft.com/office/officeart/2005/8/layout/orgChart1"/>
    <dgm:cxn modelId="{8FBEF478-F7E3-4793-84B6-7B8E3B03C766}" type="presParOf" srcId="{C11F3620-FEB6-42EC-8FE7-505DD732F286}" destId="{1B16ADA9-9D84-4292-B697-E9F6A6C6C065}" srcOrd="0" destOrd="0" presId="urn:microsoft.com/office/officeart/2005/8/layout/orgChart1"/>
    <dgm:cxn modelId="{25C52902-F1C9-42D1-A6D1-0D69BC451A7E}" type="presParOf" srcId="{C11F3620-FEB6-42EC-8FE7-505DD732F286}" destId="{5EB2B714-471C-480E-98C0-0AB87004A8E7}" srcOrd="1" destOrd="0" presId="urn:microsoft.com/office/officeart/2005/8/layout/orgChart1"/>
    <dgm:cxn modelId="{18E949BB-8F41-420E-952F-030E55DA6A6C}" type="presParOf" srcId="{5EB2B714-471C-480E-98C0-0AB87004A8E7}" destId="{3FF48686-275B-42A8-B24A-0C387AA93AC1}" srcOrd="0" destOrd="0" presId="urn:microsoft.com/office/officeart/2005/8/layout/orgChart1"/>
    <dgm:cxn modelId="{388AB806-A094-4127-8B52-82F1B8F09B34}" type="presParOf" srcId="{3FF48686-275B-42A8-B24A-0C387AA93AC1}" destId="{D3ABC52F-4F6A-41B2-8B70-EE8E43CFA215}" srcOrd="0" destOrd="0" presId="urn:microsoft.com/office/officeart/2005/8/layout/orgChart1"/>
    <dgm:cxn modelId="{24D64249-C5EB-4412-8969-BC689D609A12}" type="presParOf" srcId="{3FF48686-275B-42A8-B24A-0C387AA93AC1}" destId="{1353D1AE-F671-437A-95E3-1BDE8D019EC7}" srcOrd="1" destOrd="0" presId="urn:microsoft.com/office/officeart/2005/8/layout/orgChart1"/>
    <dgm:cxn modelId="{B92CA951-CFE0-41D8-983B-9A2838CFC3EF}" type="presParOf" srcId="{5EB2B714-471C-480E-98C0-0AB87004A8E7}" destId="{00D6DBDB-9D45-477D-ADAD-DD248820E1E1}" srcOrd="1" destOrd="0" presId="urn:microsoft.com/office/officeart/2005/8/layout/orgChart1"/>
    <dgm:cxn modelId="{43956385-11C7-47F8-88C2-6C5748CAFE78}" type="presParOf" srcId="{5EB2B714-471C-480E-98C0-0AB87004A8E7}" destId="{FE4F077F-F45B-4999-B4D1-C0E36B8ABF4D}" srcOrd="2" destOrd="0" presId="urn:microsoft.com/office/officeart/2005/8/layout/orgChart1"/>
    <dgm:cxn modelId="{5EADEF93-9DD1-4A95-AC60-DA87BDDFFA85}" type="presParOf" srcId="{C11F3620-FEB6-42EC-8FE7-505DD732F286}" destId="{C10FE03F-CFE7-4B61-A64C-300B11164A71}" srcOrd="2" destOrd="0" presId="urn:microsoft.com/office/officeart/2005/8/layout/orgChart1"/>
    <dgm:cxn modelId="{B526E125-74B2-45ED-8D7B-33E572B198D5}" type="presParOf" srcId="{C11F3620-FEB6-42EC-8FE7-505DD732F286}" destId="{BEE9E330-0AB8-4419-A3C4-B3FF6B20618A}" srcOrd="3" destOrd="0" presId="urn:microsoft.com/office/officeart/2005/8/layout/orgChart1"/>
    <dgm:cxn modelId="{A627BBCE-F851-4CAE-8907-8376E194717F}" type="presParOf" srcId="{BEE9E330-0AB8-4419-A3C4-B3FF6B20618A}" destId="{E4965FC7-8AAF-438A-9AC7-9E0E95774C70}" srcOrd="0" destOrd="0" presId="urn:microsoft.com/office/officeart/2005/8/layout/orgChart1"/>
    <dgm:cxn modelId="{C4F6E493-7467-4878-801B-4130B5CD9AD0}" type="presParOf" srcId="{E4965FC7-8AAF-438A-9AC7-9E0E95774C70}" destId="{8659ABD5-4F62-4A89-9AEF-2B78F736037B}" srcOrd="0" destOrd="0" presId="urn:microsoft.com/office/officeart/2005/8/layout/orgChart1"/>
    <dgm:cxn modelId="{F5E4C60D-0E9D-4C17-9359-90A8E527D700}" type="presParOf" srcId="{E4965FC7-8AAF-438A-9AC7-9E0E95774C70}" destId="{3F86CBE5-5840-41C6-9876-3B5A06FE3F92}" srcOrd="1" destOrd="0" presId="urn:microsoft.com/office/officeart/2005/8/layout/orgChart1"/>
    <dgm:cxn modelId="{566A5BB1-DB38-4BD3-83F2-69DFC76A7C07}" type="presParOf" srcId="{BEE9E330-0AB8-4419-A3C4-B3FF6B20618A}" destId="{8FA7833D-67AF-4BE0-954A-0DA845DB7FF4}" srcOrd="1" destOrd="0" presId="urn:microsoft.com/office/officeart/2005/8/layout/orgChart1"/>
    <dgm:cxn modelId="{CA131E80-677E-4B94-A99C-0A237C341D33}" type="presParOf" srcId="{BEE9E330-0AB8-4419-A3C4-B3FF6B20618A}" destId="{DE8CB4E5-47CF-472F-8384-197B29FF7393}" srcOrd="2" destOrd="0" presId="urn:microsoft.com/office/officeart/2005/8/layout/orgChart1"/>
    <dgm:cxn modelId="{0E943A61-FC12-4A26-9227-569E690A6260}" type="presParOf" srcId="{C11F3620-FEB6-42EC-8FE7-505DD732F286}" destId="{73352D4B-6D24-41FA-818A-D8D9EC6A56A4}" srcOrd="4" destOrd="0" presId="urn:microsoft.com/office/officeart/2005/8/layout/orgChart1"/>
    <dgm:cxn modelId="{492BD923-88BF-467E-9938-21856E1A8A31}" type="presParOf" srcId="{C11F3620-FEB6-42EC-8FE7-505DD732F286}" destId="{BE5F7CB4-A208-4B4A-B480-F6D77B928E96}" srcOrd="5" destOrd="0" presId="urn:microsoft.com/office/officeart/2005/8/layout/orgChart1"/>
    <dgm:cxn modelId="{B5A3AEC3-C7BB-46A1-88B2-F49CF34CC80B}" type="presParOf" srcId="{BE5F7CB4-A208-4B4A-B480-F6D77B928E96}" destId="{AE890E82-0F45-474F-94B6-0B1B21F4B729}" srcOrd="0" destOrd="0" presId="urn:microsoft.com/office/officeart/2005/8/layout/orgChart1"/>
    <dgm:cxn modelId="{1509C4B4-CAB1-4797-9C95-F88B1DEEF71F}" type="presParOf" srcId="{AE890E82-0F45-474F-94B6-0B1B21F4B729}" destId="{EB003051-0658-4645-B428-578BD9DFD27C}" srcOrd="0" destOrd="0" presId="urn:microsoft.com/office/officeart/2005/8/layout/orgChart1"/>
    <dgm:cxn modelId="{88E16B2B-CB07-406F-9368-995500BFFBC3}" type="presParOf" srcId="{AE890E82-0F45-474F-94B6-0B1B21F4B729}" destId="{F417E475-D376-4CE1-A424-D625171C4054}" srcOrd="1" destOrd="0" presId="urn:microsoft.com/office/officeart/2005/8/layout/orgChart1"/>
    <dgm:cxn modelId="{5B864F5E-3737-4BB7-89DE-CC512BBCDD60}" type="presParOf" srcId="{BE5F7CB4-A208-4B4A-B480-F6D77B928E96}" destId="{C80508FF-5641-4D16-B335-A251A1BA79C3}" srcOrd="1" destOrd="0" presId="urn:microsoft.com/office/officeart/2005/8/layout/orgChart1"/>
    <dgm:cxn modelId="{05CC16D2-6C6D-4CB3-A1D5-C1EDB4704376}" type="presParOf" srcId="{BE5F7CB4-A208-4B4A-B480-F6D77B928E96}" destId="{09666A80-C2C2-4705-93A6-C2C22BD1CEFE}" srcOrd="2" destOrd="0" presId="urn:microsoft.com/office/officeart/2005/8/layout/orgChart1"/>
    <dgm:cxn modelId="{2C77913C-DBD9-4399-BC05-B4723C3DE2B5}" type="presParOf" srcId="{A16F02FB-BC31-47FF-9B00-D66DE051A0B4}" destId="{998247A9-E6C8-4957-872B-6E9F038818A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352D4B-6D24-41FA-818A-D8D9EC6A56A4}">
      <dsp:nvSpPr>
        <dsp:cNvPr id="0" name=""/>
        <dsp:cNvSpPr/>
      </dsp:nvSpPr>
      <dsp:spPr>
        <a:xfrm>
          <a:off x="4225044" y="2202768"/>
          <a:ext cx="2968717" cy="647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572"/>
              </a:lnTo>
              <a:lnTo>
                <a:pt x="2968717" y="412572"/>
              </a:lnTo>
              <a:lnTo>
                <a:pt x="2968717" y="647197"/>
              </a:lnTo>
            </a:path>
          </a:pathLst>
        </a:custGeom>
        <a:noFill/>
        <a:ln w="28575" cap="flat" cmpd="sng" algn="ctr">
          <a:solidFill>
            <a:srgbClr val="FFFF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0FE03F-CFE7-4B61-A64C-300B11164A71}">
      <dsp:nvSpPr>
        <dsp:cNvPr id="0" name=""/>
        <dsp:cNvSpPr/>
      </dsp:nvSpPr>
      <dsp:spPr>
        <a:xfrm>
          <a:off x="4145448" y="2202768"/>
          <a:ext cx="91440" cy="1342024"/>
        </a:xfrm>
        <a:custGeom>
          <a:avLst/>
          <a:gdLst/>
          <a:ahLst/>
          <a:cxnLst/>
          <a:rect l="0" t="0" r="0" b="0"/>
          <a:pathLst>
            <a:path>
              <a:moveTo>
                <a:pt x="79595" y="0"/>
              </a:moveTo>
              <a:lnTo>
                <a:pt x="79595" y="1107399"/>
              </a:lnTo>
              <a:lnTo>
                <a:pt x="45720" y="1107399"/>
              </a:lnTo>
              <a:lnTo>
                <a:pt x="45720" y="1342024"/>
              </a:lnTo>
            </a:path>
          </a:pathLst>
        </a:custGeom>
        <a:noFill/>
        <a:ln w="28575" cap="flat" cmpd="sng" algn="ctr">
          <a:solidFill>
            <a:srgbClr val="FFFF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16ADA9-9D84-4292-B697-E9F6A6C6C065}">
      <dsp:nvSpPr>
        <dsp:cNvPr id="0" name=""/>
        <dsp:cNvSpPr/>
      </dsp:nvSpPr>
      <dsp:spPr>
        <a:xfrm>
          <a:off x="1117264" y="2202768"/>
          <a:ext cx="3107779" cy="681095"/>
        </a:xfrm>
        <a:custGeom>
          <a:avLst/>
          <a:gdLst/>
          <a:ahLst/>
          <a:cxnLst/>
          <a:rect l="0" t="0" r="0" b="0"/>
          <a:pathLst>
            <a:path>
              <a:moveTo>
                <a:pt x="3107779" y="0"/>
              </a:moveTo>
              <a:lnTo>
                <a:pt x="3107779" y="446470"/>
              </a:lnTo>
              <a:lnTo>
                <a:pt x="0" y="446470"/>
              </a:lnTo>
              <a:lnTo>
                <a:pt x="0" y="681095"/>
              </a:lnTo>
            </a:path>
          </a:pathLst>
        </a:custGeom>
        <a:noFill/>
        <a:ln w="28575" cap="flat" cmpd="sng" algn="ctr">
          <a:solidFill>
            <a:srgbClr val="FFFF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F9243-457F-4D80-9D42-CD209A63554D}">
      <dsp:nvSpPr>
        <dsp:cNvPr id="0" name=""/>
        <dsp:cNvSpPr/>
      </dsp:nvSpPr>
      <dsp:spPr>
        <a:xfrm>
          <a:off x="1535598" y="1353434"/>
          <a:ext cx="5378891" cy="8493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образования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5598" y="1353434"/>
        <a:ext cx="5378891" cy="849333"/>
      </dsp:txXfrm>
    </dsp:sp>
    <dsp:sp modelId="{D3ABC52F-4F6A-41B2-8B70-EE8E43CFA215}">
      <dsp:nvSpPr>
        <dsp:cNvPr id="0" name=""/>
        <dsp:cNvSpPr/>
      </dsp:nvSpPr>
      <dsp:spPr>
        <a:xfrm>
          <a:off x="0" y="2883863"/>
          <a:ext cx="2234529" cy="11172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Предметные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83863"/>
        <a:ext cx="2234529" cy="1117264"/>
      </dsp:txXfrm>
    </dsp:sp>
    <dsp:sp modelId="{8659ABD5-4F62-4A89-9AEF-2B78F736037B}">
      <dsp:nvSpPr>
        <dsp:cNvPr id="0" name=""/>
        <dsp:cNvSpPr/>
      </dsp:nvSpPr>
      <dsp:spPr>
        <a:xfrm>
          <a:off x="2690358" y="3544792"/>
          <a:ext cx="3001620" cy="11172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Метапредметные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0358" y="3544792"/>
        <a:ext cx="3001620" cy="1117264"/>
      </dsp:txXfrm>
    </dsp:sp>
    <dsp:sp modelId="{EB003051-0658-4645-B428-578BD9DFD27C}">
      <dsp:nvSpPr>
        <dsp:cNvPr id="0" name=""/>
        <dsp:cNvSpPr/>
      </dsp:nvSpPr>
      <dsp:spPr>
        <a:xfrm>
          <a:off x="6076496" y="2849966"/>
          <a:ext cx="2234529" cy="11172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Личностные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76496" y="2849966"/>
        <a:ext cx="2234529" cy="1117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95E47-5C89-471F-B75D-BD644DDEC90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B774A-28B8-4BFE-8E0E-E6D87A1FF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133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88BA7-55FE-484C-8B61-B14CB7A0922D}" type="slidenum">
              <a:rPr lang="ru-RU" altLang="ru-RU">
                <a:solidFill>
                  <a:srgbClr val="000000"/>
                </a:solidFill>
              </a:rPr>
              <a:pPr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9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</p:spPr>
        <p:txBody>
          <a:bodyPr/>
          <a:lstStyle/>
          <a:p>
            <a:r>
              <a:rPr lang="ru-RU" altLang="ru-RU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372826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0738A1C-DB0C-4E19-B4DD-A3D14B123B6C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2867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80" tIns="46040" rIns="92080" bIns="4604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Сказанное определяет, в частности, особенности системы оценки достижения планируемых результатов освоения основных образовательных программ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mtClean="0"/>
              <a:t>системой образования (на федеральном, региональном и муниципальном уровнях),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mtClean="0"/>
              <a:t>образовательными учреждениями и педагогами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mtClean="0"/>
              <a:t>выпускниками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162253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4CC0-946B-4C20-A999-343AED87A726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7BF0-6AE2-4DB7-A12D-0CCBE60C8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31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4CC0-946B-4C20-A999-343AED87A726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7BF0-6AE2-4DB7-A12D-0CCBE60C8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282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4CC0-946B-4C20-A999-343AED87A726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7BF0-6AE2-4DB7-A12D-0CCBE60C8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9928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98449-DA7D-42F8-83DE-DCAC741E64F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9841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CF5CB-ABED-485D-99D8-39A14AAC26C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591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50F7D-4156-4998-BD76-9D59BF21CAC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09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3F414-ED3D-4A7A-9F1F-5D181767360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511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F2F27-8060-4A42-A493-054AC0A24D5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714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693A6-5F46-4D0A-91D6-9FF8BAF0FA8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6003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A4712-56BC-4DB9-B837-1F0E34E418A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892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98395-21C1-4498-9639-9F31BF2B994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694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4CC0-946B-4C20-A999-343AED87A726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7BF0-6AE2-4DB7-A12D-0CCBE60C8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4478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06E5D-B303-4767-BD74-D9CA842B613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089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93890-C278-442A-8E21-CD45F8AEB2A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7571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6AAF5-E315-469A-9AC4-FEEF7847642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261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4CC0-946B-4C20-A999-343AED87A726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7BF0-6AE2-4DB7-A12D-0CCBE60C8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6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4CC0-946B-4C20-A999-343AED87A726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7BF0-6AE2-4DB7-A12D-0CCBE60C8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373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4CC0-946B-4C20-A999-343AED87A726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7BF0-6AE2-4DB7-A12D-0CCBE60C8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431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4CC0-946B-4C20-A999-343AED87A726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7BF0-6AE2-4DB7-A12D-0CCBE60C8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560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4CC0-946B-4C20-A999-343AED87A726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7BF0-6AE2-4DB7-A12D-0CCBE60C8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299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4CC0-946B-4C20-A999-343AED87A726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7BF0-6AE2-4DB7-A12D-0CCBE60C8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111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4CC0-946B-4C20-A999-343AED87A726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7BF0-6AE2-4DB7-A12D-0CCBE60C8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180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D4CC0-946B-4C20-A999-343AED87A726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D7BF0-6AE2-4DB7-A12D-0CCBE60C8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61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заголовка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95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495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495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5ECAC49-BBF9-408C-AC21-313ED8565C6E}" type="slidenum">
              <a:rPr lang="ru-RU" altLang="ru-RU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9567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shcheblykina-svetlana-aleksandrovna" TargetMode="External"/><Relationship Id="rId2" Type="http://schemas.openxmlformats.org/officeDocument/2006/relationships/hyperlink" Target="http://nsportal.ru/blog/nachalnaya-shkola/all/2012/06/23/otsenka-dostizheniya-planiruemykh-rezultatov-v-nachalnoy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nsportal.ru/nachalnaya-shkola/materialy-mo/2016/01/29/otsenka-dostizheniya-planiruemyh-rezultatov" TargetMode="External"/><Relationship Id="rId4" Type="http://schemas.openxmlformats.org/officeDocument/2006/relationships/hyperlink" Target="http://nsportal.ru/nachalnaya-shkola/dlya-kompleksov-detskii-sad-nachalnaya-shkola/2014/11/24/metodicheskiy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9;&#1090;&#1072;&#1074;&#1082;&#1072;_&#1092;&#1091;&#1085;&#1076;&#1072;&#1084;&#1077;&#1085;&#1090;&#1072;&#1083;&#1100;&#1085;&#1086;&#1077;%20&#1103;&#1076;&#1088;&#1086;.p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hyperlink" Target="&#1042;&#1089;&#1090;&#1072;&#1074;&#1082;&#1072;_&#1079;&#1072;&#1087;&#1088;&#1086;&#1089;&#1099;.pp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5820" y="1457458"/>
            <a:ext cx="8332237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0710" marR="27940" indent="-1730375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«СИСТЕМА ОЦЕНКИ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0710" marR="27940" indent="-1730375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ПЛАНИРУЕМЫХ РЕЗУЛЬТАТОВ</a:t>
            </a:r>
            <a:endParaRPr lang="ru-RU" sz="32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0710" marR="27940" indent="-1730375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УСЛОВИЯХ РЕАЛИЗАЦИИ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0710" marR="27940" indent="-1730375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НОО»</a:t>
            </a:r>
            <a:endParaRPr lang="ru-RU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Oval 2"/>
          <p:cNvSpPr>
            <a:spLocks noChangeArrowheads="1"/>
          </p:cNvSpPr>
          <p:nvPr/>
        </p:nvSpPr>
        <p:spPr bwMode="auto">
          <a:xfrm>
            <a:off x="1368425" y="2053236"/>
            <a:ext cx="7470775" cy="26336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4515" name="Oval 4"/>
          <p:cNvSpPr>
            <a:spLocks noChangeArrowheads="1"/>
          </p:cNvSpPr>
          <p:nvPr/>
        </p:nvSpPr>
        <p:spPr bwMode="auto">
          <a:xfrm>
            <a:off x="1548394" y="2649537"/>
            <a:ext cx="3989388" cy="1368425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4516" name="Oval 5"/>
          <p:cNvSpPr>
            <a:spLocks noChangeArrowheads="1"/>
          </p:cNvSpPr>
          <p:nvPr/>
        </p:nvSpPr>
        <p:spPr bwMode="auto">
          <a:xfrm>
            <a:off x="4736306" y="2600324"/>
            <a:ext cx="3895725" cy="1368425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0245" name="WordArt 6"/>
          <p:cNvSpPr>
            <a:spLocks noChangeArrowheads="1" noChangeShapeType="1" noTextEdit="1"/>
          </p:cNvSpPr>
          <p:nvPr/>
        </p:nvSpPr>
        <p:spPr bwMode="auto">
          <a:xfrm>
            <a:off x="1735931" y="3115428"/>
            <a:ext cx="300037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оценка</a:t>
            </a:r>
          </a:p>
        </p:txBody>
      </p:sp>
      <p:sp>
        <p:nvSpPr>
          <p:cNvPr id="10246" name="WordArt 7"/>
          <p:cNvSpPr>
            <a:spLocks noChangeArrowheads="1" noChangeShapeType="1" noTextEdit="1"/>
          </p:cNvSpPr>
          <p:nvPr/>
        </p:nvSpPr>
        <p:spPr bwMode="auto">
          <a:xfrm>
            <a:off x="5296919" y="3006921"/>
            <a:ext cx="2952750" cy="471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 оценка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rot="5400000">
            <a:off x="1374867" y="3950041"/>
            <a:ext cx="787400" cy="409575"/>
          </a:xfrm>
          <a:prstGeom prst="straightConnector1">
            <a:avLst/>
          </a:prstGeom>
          <a:ln w="381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807891" y="3999514"/>
            <a:ext cx="305885" cy="1198042"/>
          </a:xfrm>
          <a:prstGeom prst="straightConnector1">
            <a:avLst/>
          </a:prstGeom>
          <a:ln w="381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3278186" y="4800381"/>
            <a:ext cx="1857375" cy="290513"/>
          </a:xfrm>
          <a:prstGeom prst="straightConnector1">
            <a:avLst/>
          </a:prstGeom>
          <a:ln w="381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176892" y="3957639"/>
            <a:ext cx="363152" cy="988000"/>
          </a:xfrm>
          <a:prstGeom prst="straightConnector1">
            <a:avLst/>
          </a:prstGeom>
          <a:ln w="381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1" name="WordArt 6"/>
          <p:cNvSpPr>
            <a:spLocks noChangeArrowheads="1" noChangeShapeType="1" noTextEdit="1"/>
          </p:cNvSpPr>
          <p:nvPr/>
        </p:nvSpPr>
        <p:spPr bwMode="auto">
          <a:xfrm>
            <a:off x="700088" y="4552950"/>
            <a:ext cx="2000250" cy="42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</a:p>
        </p:txBody>
      </p:sp>
      <p:sp>
        <p:nvSpPr>
          <p:cNvPr id="10252" name="WordArt 6"/>
          <p:cNvSpPr>
            <a:spLocks noChangeArrowheads="1" noChangeShapeType="1" noTextEdit="1"/>
          </p:cNvSpPr>
          <p:nvPr/>
        </p:nvSpPr>
        <p:spPr bwMode="auto">
          <a:xfrm>
            <a:off x="1631088" y="5243512"/>
            <a:ext cx="2000250" cy="42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</a:t>
            </a:r>
          </a:p>
        </p:txBody>
      </p:sp>
      <p:sp>
        <p:nvSpPr>
          <p:cNvPr id="10253" name="WordArt 6"/>
          <p:cNvSpPr>
            <a:spLocks noChangeArrowheads="1" noChangeShapeType="1" noTextEdit="1"/>
          </p:cNvSpPr>
          <p:nvPr/>
        </p:nvSpPr>
        <p:spPr bwMode="auto">
          <a:xfrm>
            <a:off x="3143251" y="5957888"/>
            <a:ext cx="2214562" cy="42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</p:txBody>
      </p:sp>
      <p:sp>
        <p:nvSpPr>
          <p:cNvPr id="10254" name="WordArt 6"/>
          <p:cNvSpPr>
            <a:spLocks noChangeArrowheads="1" noChangeShapeType="1" noTextEdit="1"/>
          </p:cNvSpPr>
          <p:nvPr/>
        </p:nvSpPr>
        <p:spPr bwMode="auto">
          <a:xfrm>
            <a:off x="6294436" y="4886326"/>
            <a:ext cx="2214563" cy="10715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</a:t>
            </a:r>
          </a:p>
          <a:p>
            <a:pPr algn="ctr"/>
            <a:r>
              <a:rPr lang="ru-RU" sz="3600" kern="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</a:p>
        </p:txBody>
      </p:sp>
      <p:sp>
        <p:nvSpPr>
          <p:cNvPr id="16" name="Овал 15"/>
          <p:cNvSpPr/>
          <p:nvPr/>
        </p:nvSpPr>
        <p:spPr>
          <a:xfrm>
            <a:off x="2703701" y="500436"/>
            <a:ext cx="4422710" cy="1042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48E8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rgbClr val="48E8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редметные результаты</a:t>
            </a:r>
            <a:endParaRPr lang="ru-RU" sz="2800" b="1" dirty="0">
              <a:solidFill>
                <a:srgbClr val="48E8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912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  <p:bldP spid="10251" grpId="0"/>
      <p:bldP spid="10252" grpId="0"/>
      <p:bldP spid="10253" grpId="0"/>
      <p:bldP spid="102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/>
        </p:nvSpPr>
        <p:spPr>
          <a:xfrm>
            <a:off x="2761456" y="307975"/>
            <a:ext cx="5400675" cy="696913"/>
          </a:xfrm>
          <a:prstGeom prst="snip1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cs typeface="Arabic Typesetting" pitchFamily="66" charset="-78"/>
              </a:rPr>
              <a:t>Внутренняя оценка</a:t>
            </a: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943100" y="1465261"/>
            <a:ext cx="2879725" cy="627062"/>
          </a:xfrm>
          <a:prstGeom prst="snip2Diag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ОЦЕНКА УЧИТЕЛЯ</a:t>
            </a: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5741339" y="1433513"/>
            <a:ext cx="2879725" cy="627062"/>
          </a:xfrm>
          <a:prstGeom prst="snip2Diag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ОЦЕНКА УЧЕНИКА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4607" y="4466253"/>
            <a:ext cx="1655762" cy="5556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ТЕКУЩАЯ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0788" y="3516313"/>
            <a:ext cx="2354263" cy="627062"/>
          </a:xfrm>
          <a:prstGeom prst="round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ВЗАИМООЦЕНКА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68622" y="2465288"/>
            <a:ext cx="1800225" cy="627063"/>
          </a:xfrm>
          <a:prstGeom prst="round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СОСТОЯНИЕ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1427" y="3464718"/>
            <a:ext cx="2232025" cy="555625"/>
          </a:xfrm>
          <a:prstGeom prst="round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ДИАГНОСТИКА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64955" y="2413163"/>
            <a:ext cx="1944687" cy="1223963"/>
          </a:xfrm>
          <a:prstGeom prst="roundRect">
            <a:avLst/>
          </a:prstGeom>
          <a:solidFill>
            <a:srgbClr val="CC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ДИНАМИКА: ИНДИВИДУАЛЬНЫЙ ПРОГРЕСС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51187" y="4097337"/>
            <a:ext cx="1439863" cy="411163"/>
          </a:xfrm>
          <a:prstGeom prst="round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СРЕЗ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2871" y="2730467"/>
            <a:ext cx="2354262" cy="625475"/>
          </a:xfrm>
          <a:prstGeom prst="round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САМООЦЕНКА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13047" y="5512059"/>
            <a:ext cx="2354262" cy="482600"/>
          </a:xfrm>
          <a:prstGeom prst="roundRect">
            <a:avLst/>
          </a:prstGeom>
          <a:solidFill>
            <a:srgbClr val="66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ПРОМЕЖУТОЧНЫЙ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01365" y="5721350"/>
            <a:ext cx="1800225" cy="55562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СТАРТОВАЯ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59908" y="6145504"/>
            <a:ext cx="1800225" cy="404813"/>
          </a:xfrm>
          <a:prstGeom prst="round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ИТОГОВЫЙ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13047" y="4780578"/>
            <a:ext cx="2016125" cy="482600"/>
          </a:xfrm>
          <a:prstGeom prst="roundRect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ТЕМАТИЧЕСКИЙ</a:t>
            </a:r>
          </a:p>
        </p:txBody>
      </p:sp>
      <p:cxnSp>
        <p:nvCxnSpPr>
          <p:cNvPr id="49" name="Прямая со стрелкой 48"/>
          <p:cNvCxnSpPr/>
          <p:nvPr/>
        </p:nvCxnSpPr>
        <p:spPr>
          <a:xfrm rot="5400000">
            <a:off x="2322091" y="2175257"/>
            <a:ext cx="358775" cy="2159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16200000" flipH="1">
            <a:off x="3420317" y="2222498"/>
            <a:ext cx="574675" cy="358775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5400000">
            <a:off x="1763712" y="3283745"/>
            <a:ext cx="360362" cy="1587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endCxn id="8" idx="0"/>
          </p:cNvCxnSpPr>
          <p:nvPr/>
        </p:nvCxnSpPr>
        <p:spPr>
          <a:xfrm rot="5400000">
            <a:off x="1484051" y="4232096"/>
            <a:ext cx="431800" cy="36513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endCxn id="13" idx="1"/>
          </p:cNvCxnSpPr>
          <p:nvPr/>
        </p:nvCxnSpPr>
        <p:spPr>
          <a:xfrm>
            <a:off x="3013452" y="3989714"/>
            <a:ext cx="1037735" cy="313205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5400000">
            <a:off x="3690824" y="1096964"/>
            <a:ext cx="431800" cy="288925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rot="16200000" flipH="1">
            <a:off x="6434365" y="1041400"/>
            <a:ext cx="431800" cy="360363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rot="5400000">
            <a:off x="1780754" y="4847431"/>
            <a:ext cx="1655763" cy="1587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rot="5400000">
            <a:off x="3508903" y="5336381"/>
            <a:ext cx="1655762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endCxn id="18" idx="1"/>
          </p:cNvCxnSpPr>
          <p:nvPr/>
        </p:nvCxnSpPr>
        <p:spPr>
          <a:xfrm>
            <a:off x="4336784" y="4996478"/>
            <a:ext cx="576263" cy="254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endCxn id="15" idx="1"/>
          </p:cNvCxnSpPr>
          <p:nvPr/>
        </p:nvCxnSpPr>
        <p:spPr>
          <a:xfrm>
            <a:off x="4336784" y="5727959"/>
            <a:ext cx="576263" cy="254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rot="5400000">
            <a:off x="7416946" y="2394743"/>
            <a:ext cx="6477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6444602" y="2060574"/>
            <a:ext cx="25481" cy="1439866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1104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36560" y="11146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14832">
            <a:off x="6504955" y="280379"/>
            <a:ext cx="1264790" cy="17839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6855">
            <a:off x="7155941" y="1058704"/>
            <a:ext cx="1272157" cy="1799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216329">
            <a:off x="7457926" y="2219143"/>
            <a:ext cx="1273136" cy="17994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238230">
            <a:off x="7463911" y="3384135"/>
            <a:ext cx="1261165" cy="18332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3360">
            <a:off x="7525074" y="4743556"/>
            <a:ext cx="1259631" cy="1782352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96600" y="2657992"/>
            <a:ext cx="2702379" cy="1562592"/>
            <a:chOff x="0" y="2304260"/>
            <a:chExt cx="2583832" cy="1562592"/>
          </a:xfrm>
          <a:scene3d>
            <a:camera prst="orthographicFront"/>
            <a:lightRig rig="flat" dir="t"/>
          </a:scene3d>
        </p:grpSpPr>
        <p:sp>
          <p:nvSpPr>
            <p:cNvPr id="11" name="Овал 10"/>
            <p:cNvSpPr/>
            <p:nvPr/>
          </p:nvSpPr>
          <p:spPr>
            <a:xfrm flipH="1">
              <a:off x="0" y="2304260"/>
              <a:ext cx="2583832" cy="1562592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Овал 4"/>
            <p:cNvSpPr/>
            <p:nvPr/>
          </p:nvSpPr>
          <p:spPr>
            <a:xfrm>
              <a:off x="378393" y="2533096"/>
              <a:ext cx="1827046" cy="11049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b="1" kern="1200" dirty="0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Портфолио</a:t>
              </a:r>
              <a:endParaRPr lang="ru-RU" sz="2700" b="1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53425" y="137729"/>
            <a:ext cx="3626985" cy="1439144"/>
            <a:chOff x="0" y="-1"/>
            <a:chExt cx="4884837" cy="1696018"/>
          </a:xfrm>
          <a:scene3d>
            <a:camera prst="orthographicFront"/>
            <a:lightRig rig="flat" dir="t"/>
          </a:scene3d>
        </p:grpSpPr>
        <p:sp>
          <p:nvSpPr>
            <p:cNvPr id="14" name="Овал 13"/>
            <p:cNvSpPr/>
            <p:nvPr/>
          </p:nvSpPr>
          <p:spPr>
            <a:xfrm>
              <a:off x="0" y="-1"/>
              <a:ext cx="4884837" cy="1696018"/>
            </a:xfrm>
            <a:prstGeom prst="ellipse">
              <a:avLst/>
            </a:prstGeom>
            <a:solidFill>
              <a:srgbClr val="9900CC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Овал 4"/>
            <p:cNvSpPr/>
            <p:nvPr/>
          </p:nvSpPr>
          <p:spPr>
            <a:xfrm>
              <a:off x="715368" y="248375"/>
              <a:ext cx="3454100" cy="11992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Сборник материалов изменяющий учебный процесс  </a:t>
              </a:r>
              <a:endParaRPr lang="ru-RU" sz="2000" b="1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518001" y="1280630"/>
            <a:ext cx="3242778" cy="1838256"/>
            <a:chOff x="5091109" y="166815"/>
            <a:chExt cx="4116422" cy="2093344"/>
          </a:xfrm>
          <a:scene3d>
            <a:camera prst="orthographicFront"/>
            <a:lightRig rig="flat" dir="t"/>
          </a:scene3d>
        </p:grpSpPr>
        <p:sp>
          <p:nvSpPr>
            <p:cNvPr id="17" name="Овал 16"/>
            <p:cNvSpPr/>
            <p:nvPr/>
          </p:nvSpPr>
          <p:spPr>
            <a:xfrm>
              <a:off x="5091109" y="166815"/>
              <a:ext cx="4116422" cy="2093344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903533"/>
                <a:satOff val="33333"/>
                <a:lumOff val="-4902"/>
                <a:alphaOff val="0"/>
              </a:schemeClr>
            </a:fillRef>
            <a:effectRef idx="2">
              <a:schemeClr val="accent3">
                <a:hueOff val="903533"/>
                <a:satOff val="33333"/>
                <a:lumOff val="-49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Овал 4"/>
            <p:cNvSpPr/>
            <p:nvPr/>
          </p:nvSpPr>
          <p:spPr>
            <a:xfrm>
              <a:off x="5693945" y="473378"/>
              <a:ext cx="2910750" cy="14802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ПОРТФОЛИО – РАБОТА - процесс обучения  построенный вокруг портфолио  </a:t>
              </a:r>
              <a:endParaRPr lang="ru-RU" sz="2000" b="1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 rot="20177978">
            <a:off x="1760940" y="1683218"/>
            <a:ext cx="595243" cy="859707"/>
            <a:chOff x="1446715" y="1387074"/>
            <a:chExt cx="595243" cy="859707"/>
          </a:xfrm>
          <a:scene3d>
            <a:camera prst="orthographicFront"/>
            <a:lightRig rig="flat" dir="t"/>
          </a:scene3d>
        </p:grpSpPr>
        <p:sp>
          <p:nvSpPr>
            <p:cNvPr id="20" name="Стрелка вправо 19"/>
            <p:cNvSpPr/>
            <p:nvPr/>
          </p:nvSpPr>
          <p:spPr>
            <a:xfrm rot="17832679">
              <a:off x="1323781" y="1528605"/>
              <a:ext cx="859707" cy="57664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9900CC"/>
            </a:solidFill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трелка вправо 4"/>
            <p:cNvSpPr/>
            <p:nvPr/>
          </p:nvSpPr>
          <p:spPr>
            <a:xfrm rot="17832679">
              <a:off x="1482736" y="1904400"/>
              <a:ext cx="273946" cy="345988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/>
            </a:p>
          </p:txBody>
        </p:sp>
      </p:grpSp>
      <p:grpSp>
        <p:nvGrpSpPr>
          <p:cNvPr id="22" name="Группа 21"/>
          <p:cNvGrpSpPr/>
          <p:nvPr/>
        </p:nvGrpSpPr>
        <p:grpSpPr>
          <a:xfrm rot="20573343">
            <a:off x="3296070" y="2532806"/>
            <a:ext cx="479113" cy="633750"/>
            <a:chOff x="2546523" y="1857434"/>
            <a:chExt cx="2768363" cy="576646"/>
          </a:xfrm>
          <a:scene3d>
            <a:camera prst="orthographicFront"/>
            <a:lightRig rig="flat" dir="t"/>
          </a:scene3d>
        </p:grpSpPr>
        <p:sp>
          <p:nvSpPr>
            <p:cNvPr id="23" name="Стрелка вправо 22"/>
            <p:cNvSpPr/>
            <p:nvPr/>
          </p:nvSpPr>
          <p:spPr>
            <a:xfrm rot="20536545">
              <a:off x="2546523" y="1857434"/>
              <a:ext cx="2768363" cy="576646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903533"/>
                <a:satOff val="33333"/>
                <a:lumOff val="-4902"/>
                <a:alphaOff val="0"/>
              </a:schemeClr>
            </a:fillRef>
            <a:effectRef idx="2">
              <a:schemeClr val="accent3">
                <a:hueOff val="903533"/>
                <a:satOff val="33333"/>
                <a:lumOff val="-49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трелка вправо 4"/>
            <p:cNvSpPr/>
            <p:nvPr/>
          </p:nvSpPr>
          <p:spPr>
            <a:xfrm rot="20536545">
              <a:off x="2550629" y="1999096"/>
              <a:ext cx="2595369" cy="345988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758686" y="3544766"/>
            <a:ext cx="3433277" cy="1469037"/>
            <a:chOff x="3923939" y="2448271"/>
            <a:chExt cx="4984733" cy="1901032"/>
          </a:xfrm>
          <a:solidFill>
            <a:srgbClr val="FF0000"/>
          </a:solidFill>
          <a:scene3d>
            <a:camera prst="orthographicFront"/>
            <a:lightRig rig="flat" dir="t"/>
          </a:scene3d>
        </p:grpSpPr>
        <p:sp>
          <p:nvSpPr>
            <p:cNvPr id="26" name="Овал 25"/>
            <p:cNvSpPr/>
            <p:nvPr/>
          </p:nvSpPr>
          <p:spPr>
            <a:xfrm>
              <a:off x="3923939" y="2448271"/>
              <a:ext cx="4984733" cy="1901032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2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Овал 4"/>
            <p:cNvSpPr/>
            <p:nvPr/>
          </p:nvSpPr>
          <p:spPr>
            <a:xfrm>
              <a:off x="4653936" y="2726671"/>
              <a:ext cx="3524739" cy="134423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Система обратной связи </a:t>
              </a:r>
              <a:r>
                <a:rPr lang="ru-RU" sz="2000" b="1" kern="1200" dirty="0" smtClean="0">
                  <a:solidFill>
                    <a:srgbClr val="66FF33"/>
                  </a:solidFill>
                </a:rPr>
                <a:t>ученик – учитель - семья</a:t>
              </a:r>
              <a:endParaRPr lang="ru-RU" sz="2000" b="1" kern="1200" dirty="0">
                <a:solidFill>
                  <a:srgbClr val="66FF33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 rot="1169430">
            <a:off x="3503822" y="3385183"/>
            <a:ext cx="598208" cy="631775"/>
            <a:chOff x="2692546" y="2893688"/>
            <a:chExt cx="731737" cy="576646"/>
          </a:xfrm>
          <a:scene3d>
            <a:camera prst="orthographicFront"/>
            <a:lightRig rig="flat" dir="t"/>
          </a:scene3d>
        </p:grpSpPr>
        <p:sp>
          <p:nvSpPr>
            <p:cNvPr id="29" name="Стрелка вправо 28"/>
            <p:cNvSpPr/>
            <p:nvPr/>
          </p:nvSpPr>
          <p:spPr>
            <a:xfrm rot="209873">
              <a:off x="2692546" y="2893688"/>
              <a:ext cx="731737" cy="57664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2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трелка вправо 4"/>
            <p:cNvSpPr/>
            <p:nvPr/>
          </p:nvSpPr>
          <p:spPr>
            <a:xfrm rot="209873">
              <a:off x="2692707" y="3003740"/>
              <a:ext cx="558743" cy="345988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23516" y="5199079"/>
            <a:ext cx="5550926" cy="1495982"/>
            <a:chOff x="542292" y="4320485"/>
            <a:chExt cx="6622001" cy="1858038"/>
          </a:xfrm>
          <a:solidFill>
            <a:srgbClr val="48E84C"/>
          </a:solidFill>
          <a:scene3d>
            <a:camera prst="orthographicFront"/>
            <a:lightRig rig="flat" dir="t"/>
          </a:scene3d>
        </p:grpSpPr>
        <p:sp>
          <p:nvSpPr>
            <p:cNvPr id="32" name="Овал 31"/>
            <p:cNvSpPr/>
            <p:nvPr/>
          </p:nvSpPr>
          <p:spPr>
            <a:xfrm>
              <a:off x="542292" y="4320485"/>
              <a:ext cx="6622001" cy="1858038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807066"/>
                <a:satOff val="66667"/>
                <a:lumOff val="-9804"/>
                <a:alphaOff val="0"/>
              </a:schemeClr>
            </a:fillRef>
            <a:effectRef idx="2">
              <a:schemeClr val="accent3">
                <a:hueOff val="1807066"/>
                <a:satOff val="66667"/>
                <a:lumOff val="-980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Овал 4"/>
            <p:cNvSpPr/>
            <p:nvPr/>
          </p:nvSpPr>
          <p:spPr>
            <a:xfrm>
              <a:off x="1512062" y="4592588"/>
              <a:ext cx="4682461" cy="131383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baseline="0" dirty="0" smtClean="0"/>
                <a:t>Способ накопительной оценки и самооценки  достижений обучающихся  влияющий на САМООПРЕДЕЛЕНИЕ </a:t>
              </a:r>
            </a:p>
          </p:txBody>
        </p:sp>
      </p:grpSp>
      <p:sp>
        <p:nvSpPr>
          <p:cNvPr id="36" name="Стрелка вправо 4"/>
          <p:cNvSpPr/>
          <p:nvPr/>
        </p:nvSpPr>
        <p:spPr>
          <a:xfrm rot="5274220">
            <a:off x="1896826" y="4298252"/>
            <a:ext cx="516192" cy="526194"/>
          </a:xfrm>
          <a:prstGeom prst="rect">
            <a:avLst/>
          </a:prstGeom>
          <a:scene3d>
            <a:camera prst="orthographicFront"/>
            <a:lightRig rig="flat" dir="t"/>
          </a:scene3d>
          <a:sp3d z="-80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100" kern="1200"/>
          </a:p>
        </p:txBody>
      </p:sp>
      <p:grpSp>
        <p:nvGrpSpPr>
          <p:cNvPr id="37" name="Группа 36"/>
          <p:cNvGrpSpPr/>
          <p:nvPr/>
        </p:nvGrpSpPr>
        <p:grpSpPr>
          <a:xfrm rot="5108577">
            <a:off x="1710876" y="4454429"/>
            <a:ext cx="993861" cy="631775"/>
            <a:chOff x="2692546" y="2893688"/>
            <a:chExt cx="731737" cy="576646"/>
          </a:xfrm>
          <a:solidFill>
            <a:srgbClr val="48E84C"/>
          </a:solidFill>
          <a:scene3d>
            <a:camera prst="orthographicFront"/>
            <a:lightRig rig="flat" dir="t"/>
          </a:scene3d>
        </p:grpSpPr>
        <p:sp>
          <p:nvSpPr>
            <p:cNvPr id="38" name="Стрелка вправо 37"/>
            <p:cNvSpPr/>
            <p:nvPr/>
          </p:nvSpPr>
          <p:spPr>
            <a:xfrm rot="209873">
              <a:off x="2692546" y="2893688"/>
              <a:ext cx="731737" cy="57664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2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трелка вправо 4"/>
            <p:cNvSpPr/>
            <p:nvPr/>
          </p:nvSpPr>
          <p:spPr>
            <a:xfrm rot="209873">
              <a:off x="2692707" y="3003740"/>
              <a:ext cx="558743" cy="345988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/>
            </a:p>
          </p:txBody>
        </p:sp>
      </p:grpSp>
    </p:spTree>
    <p:extLst>
      <p:ext uri="{BB962C8B-B14F-4D97-AF65-F5344CB8AC3E}">
        <p14:creationId xmlns:p14="http://schemas.microsoft.com/office/powerpoint/2010/main" xmlns="" val="203226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90309" y="307327"/>
            <a:ext cx="7467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   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ОЦЕНКА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71563" y="1711584"/>
            <a:ext cx="7500938" cy="34290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95109" y="2140209"/>
            <a:ext cx="3429000" cy="257175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НАКОПЛЕННАЯ ОЦЕНКА УЧАЩЕГОСЯ ЗА ГОДЫ ОБУЧЕНИЯ В НАЧАЛЬНОЙ ШКОЛЕ</a:t>
            </a:r>
          </a:p>
        </p:txBody>
      </p:sp>
      <p:sp>
        <p:nvSpPr>
          <p:cNvPr id="6" name="Овал 5"/>
          <p:cNvSpPr/>
          <p:nvPr/>
        </p:nvSpPr>
        <p:spPr>
          <a:xfrm>
            <a:off x="4724109" y="2140209"/>
            <a:ext cx="3429000" cy="2571750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ИТОГОВЫХ ПРОВЕРОЧНЫХ РАБОТ</a:t>
            </a:r>
          </a:p>
        </p:txBody>
      </p:sp>
    </p:spTree>
    <p:extLst>
      <p:ext uri="{BB962C8B-B14F-4D97-AF65-F5344CB8AC3E}">
        <p14:creationId xmlns:p14="http://schemas.microsoft.com/office/powerpoint/2010/main" xmlns="" val="1080959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65110" y="1038678"/>
            <a:ext cx="7884854" cy="5949950"/>
          </a:xfrm>
        </p:spPr>
        <p:txBody>
          <a:bodyPr rtlCol="0">
            <a:normAutofit/>
          </a:bodyPr>
          <a:lstStyle/>
          <a:p>
            <a:pPr fontAlgn="auto">
              <a:lnSpc>
                <a:spcPct val="75000"/>
              </a:lnSpc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предметных, метапредметных, личностных результатов;</a:t>
            </a:r>
          </a:p>
          <a:p>
            <a:pPr fontAlgn="auto">
              <a:lnSpc>
                <a:spcPct val="75000"/>
              </a:lnSpc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содержательная и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критериальная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 – планируемые результаты;</a:t>
            </a:r>
          </a:p>
          <a:p>
            <a:pPr fontAlgn="auto">
              <a:lnSpc>
                <a:spcPct val="75000"/>
              </a:lnSpc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методом «сложения»; уровневый подход  в инструментарии, в представлении результатов; </a:t>
            </a:r>
          </a:p>
          <a:p>
            <a:pPr fontAlgn="auto">
              <a:lnSpc>
                <a:spcPct val="75000"/>
              </a:lnSpc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способности решать учебно-познавательные и учебно-практические задачи;</a:t>
            </a:r>
          </a:p>
          <a:p>
            <a:pPr fontAlgn="auto">
              <a:lnSpc>
                <a:spcPct val="75000"/>
              </a:lnSpc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внутренней и внешней оценки;</a:t>
            </a:r>
          </a:p>
          <a:p>
            <a:pPr fontAlgn="auto">
              <a:lnSpc>
                <a:spcPct val="75000"/>
              </a:lnSpc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накопительная система оценки индивидуальных достижений;</a:t>
            </a:r>
          </a:p>
          <a:p>
            <a:pPr fontAlgn="auto">
              <a:lnSpc>
                <a:spcPct val="75000"/>
              </a:lnSpc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 стандартизированных и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нестандартизиро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-ванных методов (устных и письменных, индивидуальных и групповых, само- и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взаимооценки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др.)</a:t>
            </a:r>
          </a:p>
          <a:p>
            <a:pPr fontAlgn="auto">
              <a:lnSpc>
                <a:spcPct val="75000"/>
              </a:lnSpc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персонифицированной и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неперсонифициро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-ванной информации;</a:t>
            </a:r>
          </a:p>
          <a:p>
            <a:pPr fontAlgn="auto">
              <a:lnSpc>
                <a:spcPct val="75000"/>
              </a:lnSpc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 результатов на основе контекстной информации</a:t>
            </a:r>
          </a:p>
        </p:txBody>
      </p:sp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0" y="152400"/>
            <a:ext cx="8964613" cy="576263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Система оценки: основные особенности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27208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560" y="273082"/>
            <a:ext cx="7886700" cy="8416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Источники: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936560" y="11146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36560" y="1253411"/>
            <a:ext cx="7886700" cy="49234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Оценка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планируемых результатов в начальной школе. Система заданий. В 2 ч. Ч. 1 / [М. Ю.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мидова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В. Иванов, О. А. Карабанова и др.]; под ред. Г. С. Ковалевой, О. Б. Логиновой. — М. 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2009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nsportal.ru/blog/nachalnaya-shkola/all/2012/06/23/otsenka-dostizheniya-planiruemykh-rezultatov-v-nachalnoy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nsportal.ru/shcheblykina-svetlana-aleksandrovna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nsportal.ru/nachalnaya-shkola/dlya-kompleksov-detskii-sad-nachalnaya-shkola/2014/11/24/metodicheskiy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nsportal.ru/nachalnaya-shkola/materialy-mo/2016/01/29/otsenka-dostizheniya-planiruemyh-rezultatov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5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6" name="Picture 8" descr="vneuroch_deyat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5069" y="2555782"/>
            <a:ext cx="1605820" cy="2214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570" name="Picture 8" descr="Ocenka_dost_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6272" y="716931"/>
            <a:ext cx="1582738" cy="219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573" name="Рисунок 12" descr="C:\Documents and Settings\IAntonova\Рабочий стол\Обложки Стандарты\Ped_St_Asm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1557" y="2574181"/>
            <a:ext cx="1500188" cy="2196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571" name="Picture 7" descr="пл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8485" y="714693"/>
            <a:ext cx="1594396" cy="2214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574" name="Picture 11" descr="proe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811" y="4569698"/>
            <a:ext cx="1605820" cy="2202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582" name="Picture 10" descr="Проект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7689" y="4209792"/>
            <a:ext cx="1605820" cy="2214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581" name="Picture 9" descr="vneuroc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1933" y="4275106"/>
            <a:ext cx="1605820" cy="2214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580" name="Рисунок 11" descr="C:\Documents and Settings\IAntonova\Рабочий стол\Обложки Стандарты\p_p_nachalnaya_shkola.jpg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1965" y="359619"/>
            <a:ext cx="1605820" cy="221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8052" y="2810456"/>
            <a:ext cx="1526392" cy="146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0053507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560" y="93306"/>
            <a:ext cx="7886700" cy="841604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ребования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системе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оценивания: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936560" y="11146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7787" y="848875"/>
            <a:ext cx="830424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61620" algn="l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устанавливает,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знают и понимают учащиеся о мире, в котором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живут;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61620" algn="l"/>
              </a:tabLst>
            </a:pP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61620" algn="l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дает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общую и дифференцированную информацию о процессе преподавания и процессе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учения;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61620" algn="l"/>
              </a:tabLst>
            </a:pP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61620" algn="l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отслеживает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индивидуальный прогресс учащихся в достижении Требований стандарта и в частности, в достижении планируемых результатах освоения программ начального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61620" algn="l"/>
              </a:tabLst>
            </a:pP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61620" algn="l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обеспечивает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обратную связь для учителей, учащихся и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61620" algn="l"/>
              </a:tabLst>
            </a:pP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61620" algn="l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отслеживает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эффективность реализуемой учебной программы.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46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560" y="273082"/>
            <a:ext cx="7886700" cy="84160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системы оценивания: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936560" y="11146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7118" y="1337975"/>
            <a:ext cx="8285584" cy="483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95300" algn="l"/>
              </a:tabLs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Оценивание является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постоянным процессом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естественным образом, интегрированным в образовательную практику.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95300" algn="l"/>
              </a:tabLst>
            </a:pPr>
            <a:endParaRPr lang="ru-RU" sz="1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95300" algn="l"/>
              </a:tabLs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Оценивание может быть только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критериальным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i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95300" algn="l"/>
              </a:tabLst>
            </a:pPr>
            <a:endParaRPr lang="ru-RU" sz="1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95300" algn="l"/>
              </a:tabLs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Оцениваться с помощью отметки могут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 результаты деятельности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ученика, но не его личные качества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95300" algn="l"/>
              </a:tabLst>
            </a:pPr>
            <a:endParaRPr lang="ru-RU" sz="1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95300" algn="l"/>
              </a:tabLs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Оценивать можно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 то, чему учат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95300" algn="l"/>
              </a:tabLst>
            </a:pPr>
            <a:endParaRPr lang="ru-RU" sz="1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95300" algn="l"/>
              </a:tabLs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и алгоритм выставления отметки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заранее известны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педагогам, и учащимся.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95300" algn="l"/>
              </a:tabLst>
            </a:pPr>
            <a:endParaRPr lang="ru-RU" sz="1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95300" algn="l"/>
              </a:tabLs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оценивания выстраивается таким образом, чтобы учащиеся включались в контрольно-оценочную деятельность, приобретая навыки и привычку к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самооценке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72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36560" y="11146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User\Desktop\Оценка ФГОС\2017-01-12_22-31-06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7804"/>
            <a:ext cx="8994710" cy="6560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9871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AutoShape 2"/>
          <p:cNvSpPr>
            <a:spLocks noChangeArrowheads="1"/>
          </p:cNvSpPr>
          <p:nvPr/>
        </p:nvSpPr>
        <p:spPr bwMode="auto">
          <a:xfrm>
            <a:off x="1727200" y="800100"/>
            <a:ext cx="5724525" cy="53975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СТАНДАРТА</a:t>
            </a:r>
          </a:p>
        </p:txBody>
      </p:sp>
      <p:sp>
        <p:nvSpPr>
          <p:cNvPr id="997379" name="AutoShape 3"/>
          <p:cNvSpPr>
            <a:spLocks noChangeArrowheads="1"/>
          </p:cNvSpPr>
          <p:nvPr/>
        </p:nvSpPr>
        <p:spPr bwMode="auto">
          <a:xfrm>
            <a:off x="1223963" y="1700213"/>
            <a:ext cx="1331912" cy="9366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Базисный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учебный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план</a:t>
            </a:r>
          </a:p>
        </p:txBody>
      </p:sp>
      <p:sp>
        <p:nvSpPr>
          <p:cNvPr id="997380" name="Oval 4"/>
          <p:cNvSpPr>
            <a:spLocks noChangeArrowheads="1"/>
          </p:cNvSpPr>
          <p:nvPr/>
        </p:nvSpPr>
        <p:spPr bwMode="auto">
          <a:xfrm>
            <a:off x="0" y="152400"/>
            <a:ext cx="1403350" cy="1116013"/>
          </a:xfrm>
          <a:prstGeom prst="ellipse">
            <a:avLst/>
          </a:prstGeom>
          <a:solidFill>
            <a:srgbClr val="FFFFCC">
              <a:alpha val="9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Фундаменталь-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ное </a:t>
            </a:r>
            <a:r>
              <a:rPr lang="ru-RU" altLang="ru-RU" sz="1200" b="1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  <a:hlinkClick r:id="rId3" action="ppaction://hlinkpres?slideindex=1&amp;slidetitle="/>
              </a:rPr>
              <a:t>ядро </a:t>
            </a:r>
            <a:r>
              <a:rPr lang="ru-RU" altLang="ru-RU" sz="1200" b="1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содер-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жания образо-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вания</a:t>
            </a:r>
          </a:p>
        </p:txBody>
      </p:sp>
      <p:sp>
        <p:nvSpPr>
          <p:cNvPr id="997381" name="AutoShape 5"/>
          <p:cNvSpPr>
            <a:spLocks noChangeArrowheads="1"/>
          </p:cNvSpPr>
          <p:nvPr/>
        </p:nvSpPr>
        <p:spPr bwMode="auto">
          <a:xfrm>
            <a:off x="4464050" y="1736725"/>
            <a:ext cx="1800225" cy="1258888"/>
          </a:xfrm>
          <a:prstGeom prst="roundRect">
            <a:avLst>
              <a:gd name="adj" fmla="val 16667"/>
            </a:avLst>
          </a:prstGeom>
          <a:solidFill>
            <a:srgbClr val="FFFF99">
              <a:alpha val="8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700" b="1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Программа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700" b="1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формирования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700" b="1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универсальных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700" b="1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учебных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700" b="1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действий</a:t>
            </a:r>
          </a:p>
        </p:txBody>
      </p:sp>
      <p:sp>
        <p:nvSpPr>
          <p:cNvPr id="997382" name="AutoShape 6"/>
          <p:cNvSpPr>
            <a:spLocks noChangeArrowheads="1"/>
          </p:cNvSpPr>
          <p:nvPr/>
        </p:nvSpPr>
        <p:spPr bwMode="auto">
          <a:xfrm>
            <a:off x="900113" y="3500438"/>
            <a:ext cx="6697662" cy="431800"/>
          </a:xfrm>
          <a:prstGeom prst="roundRect">
            <a:avLst>
              <a:gd name="adj" fmla="val 16667"/>
            </a:avLst>
          </a:prstGeom>
          <a:solidFill>
            <a:srgbClr val="FFFF99">
              <a:alpha val="9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Примерные учебные программы</a:t>
            </a:r>
          </a:p>
        </p:txBody>
      </p:sp>
      <p:sp>
        <p:nvSpPr>
          <p:cNvPr id="997383" name="AutoShape 7"/>
          <p:cNvSpPr>
            <a:spLocks noChangeArrowheads="1"/>
          </p:cNvSpPr>
          <p:nvPr/>
        </p:nvSpPr>
        <p:spPr bwMode="auto">
          <a:xfrm>
            <a:off x="503238" y="4760913"/>
            <a:ext cx="7453312" cy="692150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CCFFCC">
                  <a:gamma/>
                  <a:shade val="69020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69020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Образовательный процесс</a:t>
            </a:r>
          </a:p>
        </p:txBody>
      </p:sp>
      <p:sp>
        <p:nvSpPr>
          <p:cNvPr id="997384" name="AutoShape 8"/>
          <p:cNvSpPr>
            <a:spLocks noChangeArrowheads="1"/>
          </p:cNvSpPr>
          <p:nvPr/>
        </p:nvSpPr>
        <p:spPr bwMode="auto">
          <a:xfrm rot="5400000">
            <a:off x="2015331" y="1269207"/>
            <a:ext cx="358775" cy="5032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CC">
              <a:alpha val="9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97385" name="AutoShape 9"/>
          <p:cNvSpPr>
            <a:spLocks noChangeArrowheads="1"/>
          </p:cNvSpPr>
          <p:nvPr/>
        </p:nvSpPr>
        <p:spPr bwMode="auto">
          <a:xfrm rot="5400000">
            <a:off x="4175920" y="1088231"/>
            <a:ext cx="360362" cy="43211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CC">
              <a:alpha val="9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97386" name="AutoShape 10"/>
          <p:cNvSpPr>
            <a:spLocks noChangeArrowheads="1"/>
          </p:cNvSpPr>
          <p:nvPr/>
        </p:nvSpPr>
        <p:spPr bwMode="auto">
          <a:xfrm>
            <a:off x="6335713" y="1736725"/>
            <a:ext cx="1728787" cy="1042988"/>
          </a:xfrm>
          <a:prstGeom prst="wedgeRoundRectCallout">
            <a:avLst>
              <a:gd name="adj1" fmla="val -127412"/>
              <a:gd name="adj2" fmla="val 12793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 smtClean="0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97387" name="Text Box 11"/>
          <p:cNvSpPr txBox="1">
            <a:spLocks noChangeArrowheads="1"/>
          </p:cNvSpPr>
          <p:nvPr/>
        </p:nvSpPr>
        <p:spPr bwMode="auto">
          <a:xfrm>
            <a:off x="6300788" y="1808163"/>
            <a:ext cx="1836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Планируемые результаты</a:t>
            </a:r>
          </a:p>
        </p:txBody>
      </p:sp>
      <p:sp>
        <p:nvSpPr>
          <p:cNvPr id="997388" name="AutoShape 12"/>
          <p:cNvSpPr>
            <a:spLocks noChangeArrowheads="1"/>
          </p:cNvSpPr>
          <p:nvPr/>
        </p:nvSpPr>
        <p:spPr bwMode="auto">
          <a:xfrm rot="1414642">
            <a:off x="1150938" y="836613"/>
            <a:ext cx="684212" cy="5032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CCFFCC">
                  <a:alpha val="95000"/>
                </a:srgbClr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97389" name="AutoShape 13"/>
          <p:cNvSpPr>
            <a:spLocks noChangeArrowheads="1"/>
          </p:cNvSpPr>
          <p:nvPr/>
        </p:nvSpPr>
        <p:spPr bwMode="auto">
          <a:xfrm rot="5400000">
            <a:off x="6678613" y="1287463"/>
            <a:ext cx="395287" cy="5032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CC">
              <a:alpha val="9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97390" name="AutoShape 14"/>
          <p:cNvSpPr>
            <a:spLocks noChangeArrowheads="1"/>
          </p:cNvSpPr>
          <p:nvPr/>
        </p:nvSpPr>
        <p:spPr bwMode="auto">
          <a:xfrm rot="5400000">
            <a:off x="3221038" y="1287463"/>
            <a:ext cx="395287" cy="5032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CC">
              <a:alpha val="9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97391" name="AutoShape 15"/>
          <p:cNvSpPr>
            <a:spLocks noChangeArrowheads="1"/>
          </p:cNvSpPr>
          <p:nvPr/>
        </p:nvSpPr>
        <p:spPr bwMode="auto">
          <a:xfrm rot="5400000">
            <a:off x="4067969" y="2421731"/>
            <a:ext cx="217488" cy="43211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CC">
              <a:alpha val="9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97392" name="AutoShape 16"/>
          <p:cNvSpPr>
            <a:spLocks noChangeArrowheads="1"/>
          </p:cNvSpPr>
          <p:nvPr/>
        </p:nvSpPr>
        <p:spPr bwMode="auto">
          <a:xfrm>
            <a:off x="287338" y="5842000"/>
            <a:ext cx="8713787" cy="10160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Система оценки: модель </a:t>
            </a:r>
            <a:r>
              <a:rPr lang="ru-RU" altLang="ru-RU" b="1" u="sng" dirty="0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обеспечения</a:t>
            </a:r>
            <a:r>
              <a:rPr lang="ru-RU" altLang="ru-RU" b="1" dirty="0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качества образования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Вовлечение учителей и обучающихся в оценочную деятельность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Адекватность процедур и инструментария особенностям подхода</a:t>
            </a:r>
          </a:p>
        </p:txBody>
      </p:sp>
      <p:sp>
        <p:nvSpPr>
          <p:cNvPr id="997393" name="AutoShape 17"/>
          <p:cNvSpPr>
            <a:spLocks noChangeArrowheads="1"/>
          </p:cNvSpPr>
          <p:nvPr/>
        </p:nvSpPr>
        <p:spPr bwMode="auto">
          <a:xfrm>
            <a:off x="7667625" y="2744788"/>
            <a:ext cx="503238" cy="3060700"/>
          </a:xfrm>
          <a:prstGeom prst="upDownArrow">
            <a:avLst>
              <a:gd name="adj1" fmla="val 50000"/>
              <a:gd name="adj2" fmla="val 121640"/>
            </a:avLst>
          </a:prstGeom>
          <a:gradFill rotWithShape="1">
            <a:gsLst>
              <a:gs pos="0">
                <a:srgbClr val="DDDDDD"/>
              </a:gs>
              <a:gs pos="100000">
                <a:srgbClr val="FFFF99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smtClean="0">
                <a:solidFill>
                  <a:srgbClr val="000000"/>
                </a:solidFill>
                <a:latin typeface="Arial" panose="020B0604020202020204" pitchFamily="34" charset="0"/>
              </a:rPr>
              <a:t>у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smtClean="0">
                <a:solidFill>
                  <a:srgbClr val="000000"/>
                </a:solidFill>
                <a:latin typeface="Arial" panose="020B0604020202020204" pitchFamily="34" charset="0"/>
              </a:rPr>
              <a:t>М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smtClean="0">
                <a:solidFill>
                  <a:srgbClr val="000000"/>
                </a:solidFill>
                <a:latin typeface="Arial" panose="020B0604020202020204" pitchFamily="34" charset="0"/>
              </a:rPr>
              <a:t>Е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smtClean="0">
                <a:solidFill>
                  <a:srgbClr val="000000"/>
                </a:solidFill>
                <a:latin typeface="Arial" panose="020B0604020202020204" pitchFamily="34" charset="0"/>
              </a:rPr>
              <a:t>Н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smtClean="0">
                <a:solidFill>
                  <a:srgbClr val="000000"/>
                </a:solidFill>
                <a:latin typeface="Arial" panose="020B0604020202020204" pitchFamily="34" charset="0"/>
              </a:rPr>
              <a:t>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smtClean="0">
                <a:solidFill>
                  <a:srgbClr val="000000"/>
                </a:solidFill>
                <a:latin typeface="Arial" panose="020B0604020202020204" pitchFamily="34" charset="0"/>
              </a:rPr>
              <a:t>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800" b="1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smtClean="0">
                <a:solidFill>
                  <a:srgbClr val="000000"/>
                </a:solidFill>
                <a:latin typeface="Arial" panose="020B0604020202020204" pitchFamily="34" charset="0"/>
              </a:rPr>
              <a:t>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800" b="1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smtClean="0">
                <a:solidFill>
                  <a:srgbClr val="000000"/>
                </a:solidFill>
                <a:latin typeface="Arial" panose="020B0604020202020204" pitchFamily="34" charset="0"/>
              </a:rPr>
              <a:t>П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smtClean="0">
                <a:solidFill>
                  <a:srgbClr val="000000"/>
                </a:solidFill>
                <a:latin typeface="Arial" panose="020B0604020202020204" pitchFamily="34" charset="0"/>
              </a:rPr>
              <a:t>Р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smtClean="0">
                <a:solidFill>
                  <a:srgbClr val="000000"/>
                </a:solidFill>
                <a:latin typeface="Arial" panose="020B0604020202020204" pitchFamily="34" charset="0"/>
              </a:rPr>
              <a:t>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smtClean="0">
                <a:solidFill>
                  <a:srgbClr val="000000"/>
                </a:solidFill>
                <a:latin typeface="Arial" panose="020B0604020202020204" pitchFamily="34" charset="0"/>
              </a:rPr>
              <a:t>М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smtClean="0">
                <a:solidFill>
                  <a:srgbClr val="000000"/>
                </a:solidFill>
                <a:latin typeface="Arial" panose="020B0604020202020204" pitchFamily="34" charset="0"/>
              </a:rPr>
              <a:t>Е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smtClean="0">
                <a:solidFill>
                  <a:srgbClr val="000000"/>
                </a:solidFill>
                <a:latin typeface="Arial" panose="020B0604020202020204" pitchFamily="34" charset="0"/>
              </a:rPr>
              <a:t>Р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smtClean="0">
                <a:solidFill>
                  <a:srgbClr val="000000"/>
                </a:solidFill>
                <a:latin typeface="Arial" panose="020B0604020202020204" pitchFamily="34" charset="0"/>
              </a:rPr>
              <a:t>Ы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800" b="1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smtClean="0">
                <a:solidFill>
                  <a:srgbClr val="000000"/>
                </a:solidFill>
                <a:latin typeface="Arial" panose="020B0604020202020204" pitchFamily="34" charset="0"/>
              </a:rPr>
              <a:t>З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smtClean="0">
                <a:solidFill>
                  <a:srgbClr val="000000"/>
                </a:solidFill>
                <a:latin typeface="Arial" panose="020B0604020202020204" pitchFamily="34" charset="0"/>
              </a:rPr>
              <a:t>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smtClean="0">
                <a:solidFill>
                  <a:srgbClr val="000000"/>
                </a:solidFill>
                <a:latin typeface="Arial" panose="020B0604020202020204" pitchFamily="34" charset="0"/>
              </a:rPr>
              <a:t>Д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smtClean="0">
                <a:solidFill>
                  <a:srgbClr val="000000"/>
                </a:solidFill>
                <a:latin typeface="Arial" panose="020B0604020202020204" pitchFamily="34" charset="0"/>
              </a:rPr>
              <a:t>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smtClean="0">
                <a:solidFill>
                  <a:srgbClr val="000000"/>
                </a:solidFill>
                <a:latin typeface="Arial" panose="020B0604020202020204" pitchFamily="34" charset="0"/>
              </a:rPr>
              <a:t>Н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smtClean="0">
                <a:solidFill>
                  <a:srgbClr val="000000"/>
                </a:solidFill>
                <a:latin typeface="Arial" panose="020B0604020202020204" pitchFamily="34" charset="0"/>
              </a:rPr>
              <a:t>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smtClean="0">
                <a:solidFill>
                  <a:srgbClr val="000000"/>
                </a:solidFill>
                <a:latin typeface="Arial" panose="020B0604020202020204" pitchFamily="34" charset="0"/>
              </a:rPr>
              <a:t>Й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800" b="1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8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97394" name="AutoShape 18"/>
          <p:cNvSpPr>
            <a:spLocks noChangeArrowheads="1"/>
          </p:cNvSpPr>
          <p:nvPr/>
        </p:nvSpPr>
        <p:spPr bwMode="auto">
          <a:xfrm rot="16200000">
            <a:off x="4122738" y="3481388"/>
            <a:ext cx="250825" cy="43211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DDDDDD">
              <a:alpha val="9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97395" name="AutoShape 19"/>
          <p:cNvSpPr>
            <a:spLocks noChangeArrowheads="1"/>
          </p:cNvSpPr>
          <p:nvPr/>
        </p:nvSpPr>
        <p:spPr bwMode="auto">
          <a:xfrm>
            <a:off x="503238" y="4041775"/>
            <a:ext cx="1152525" cy="323850"/>
          </a:xfrm>
          <a:prstGeom prst="roundRect">
            <a:avLst>
              <a:gd name="adj" fmla="val 16667"/>
            </a:avLst>
          </a:prstGeom>
          <a:solidFill>
            <a:srgbClr val="FFFFCC">
              <a:alpha val="94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97396" name="AutoShape 20"/>
          <p:cNvSpPr>
            <a:spLocks noChangeArrowheads="1"/>
          </p:cNvSpPr>
          <p:nvPr/>
        </p:nvSpPr>
        <p:spPr bwMode="auto">
          <a:xfrm>
            <a:off x="1727200" y="4041775"/>
            <a:ext cx="1152525" cy="323850"/>
          </a:xfrm>
          <a:prstGeom prst="roundRect">
            <a:avLst>
              <a:gd name="adj" fmla="val 16667"/>
            </a:avLst>
          </a:prstGeom>
          <a:solidFill>
            <a:srgbClr val="FFFFCC">
              <a:alpha val="9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97397" name="AutoShape 21"/>
          <p:cNvSpPr>
            <a:spLocks noChangeArrowheads="1"/>
          </p:cNvSpPr>
          <p:nvPr/>
        </p:nvSpPr>
        <p:spPr bwMode="auto">
          <a:xfrm>
            <a:off x="2987675" y="4041775"/>
            <a:ext cx="1152525" cy="323850"/>
          </a:xfrm>
          <a:prstGeom prst="roundRect">
            <a:avLst>
              <a:gd name="adj" fmla="val 16667"/>
            </a:avLst>
          </a:prstGeom>
          <a:solidFill>
            <a:srgbClr val="FFFFCC">
              <a:alpha val="96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97398" name="AutoShape 22"/>
          <p:cNvSpPr>
            <a:spLocks noChangeArrowheads="1"/>
          </p:cNvSpPr>
          <p:nvPr/>
        </p:nvSpPr>
        <p:spPr bwMode="auto">
          <a:xfrm>
            <a:off x="4211638" y="4041775"/>
            <a:ext cx="1152525" cy="323850"/>
          </a:xfrm>
          <a:prstGeom prst="roundRect">
            <a:avLst>
              <a:gd name="adj" fmla="val 16667"/>
            </a:avLst>
          </a:prstGeom>
          <a:solidFill>
            <a:srgbClr val="FFFFCC">
              <a:alpha val="9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97399" name="AutoShape 23"/>
          <p:cNvSpPr>
            <a:spLocks noChangeArrowheads="1"/>
          </p:cNvSpPr>
          <p:nvPr/>
        </p:nvSpPr>
        <p:spPr bwMode="auto">
          <a:xfrm>
            <a:off x="5435600" y="4041775"/>
            <a:ext cx="1152525" cy="323850"/>
          </a:xfrm>
          <a:prstGeom prst="roundRect">
            <a:avLst>
              <a:gd name="adj" fmla="val 16667"/>
            </a:avLst>
          </a:prstGeom>
          <a:solidFill>
            <a:srgbClr val="FFFFCC">
              <a:alpha val="98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97400" name="AutoShape 24"/>
          <p:cNvSpPr>
            <a:spLocks noChangeArrowheads="1"/>
          </p:cNvSpPr>
          <p:nvPr/>
        </p:nvSpPr>
        <p:spPr bwMode="auto">
          <a:xfrm>
            <a:off x="6659563" y="4041775"/>
            <a:ext cx="1152525" cy="323850"/>
          </a:xfrm>
          <a:prstGeom prst="roundRect">
            <a:avLst>
              <a:gd name="adj" fmla="val 16667"/>
            </a:avLst>
          </a:prstGeom>
          <a:solidFill>
            <a:srgbClr val="FFFFCC">
              <a:alpha val="99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97401" name="Text Box 25"/>
          <p:cNvSpPr txBox="1">
            <a:spLocks noChangeArrowheads="1"/>
          </p:cNvSpPr>
          <p:nvPr/>
        </p:nvSpPr>
        <p:spPr bwMode="auto">
          <a:xfrm>
            <a:off x="863600" y="4041775"/>
            <a:ext cx="6805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А  в  т  о  р  с  к  и  е      п  р  о  г  р  а  м  </a:t>
            </a:r>
            <a:r>
              <a:rPr lang="ru-RU" altLang="ru-RU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м</a:t>
            </a:r>
            <a:r>
              <a:rPr lang="ru-RU" altLang="ru-RU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 ы      и     У  М  К</a:t>
            </a:r>
            <a:r>
              <a:rPr lang="ru-RU" altLang="ru-RU" i="1" dirty="0" smtClea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97402" name="AutoShape 26"/>
          <p:cNvSpPr>
            <a:spLocks noChangeArrowheads="1"/>
          </p:cNvSpPr>
          <p:nvPr/>
        </p:nvSpPr>
        <p:spPr bwMode="auto">
          <a:xfrm rot="5400000">
            <a:off x="5130800" y="1287463"/>
            <a:ext cx="395287" cy="5032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CC">
              <a:alpha val="9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97403" name="AutoShape 27"/>
          <p:cNvSpPr>
            <a:spLocks noChangeArrowheads="1"/>
          </p:cNvSpPr>
          <p:nvPr/>
        </p:nvSpPr>
        <p:spPr bwMode="auto">
          <a:xfrm>
            <a:off x="2627313" y="1736725"/>
            <a:ext cx="1763712" cy="9366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700" b="1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Программа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700" b="1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воспитания 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700" b="1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социализации</a:t>
            </a:r>
          </a:p>
        </p:txBody>
      </p:sp>
      <p:sp>
        <p:nvSpPr>
          <p:cNvPr id="997404" name="Oval 28"/>
          <p:cNvSpPr>
            <a:spLocks noChangeArrowheads="1"/>
          </p:cNvSpPr>
          <p:nvPr/>
        </p:nvSpPr>
        <p:spPr bwMode="auto">
          <a:xfrm>
            <a:off x="7740650" y="115888"/>
            <a:ext cx="1403350" cy="1116012"/>
          </a:xfrm>
          <a:prstGeom prst="ellipse">
            <a:avLst/>
          </a:prstGeom>
          <a:solidFill>
            <a:srgbClr val="FFFFCC">
              <a:alpha val="9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Концепция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духовно-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нравственного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воспитания</a:t>
            </a:r>
          </a:p>
        </p:txBody>
      </p:sp>
      <p:sp>
        <p:nvSpPr>
          <p:cNvPr id="997405" name="AutoShape 29"/>
          <p:cNvSpPr>
            <a:spLocks noChangeArrowheads="1"/>
          </p:cNvSpPr>
          <p:nvPr/>
        </p:nvSpPr>
        <p:spPr bwMode="auto">
          <a:xfrm rot="8710497">
            <a:off x="7405688" y="841375"/>
            <a:ext cx="576262" cy="5032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CCFFCC">
                  <a:alpha val="95000"/>
                </a:srgbClr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97406" name="AutoShape 30"/>
          <p:cNvSpPr>
            <a:spLocks noChangeArrowheads="1"/>
          </p:cNvSpPr>
          <p:nvPr/>
        </p:nvSpPr>
        <p:spPr bwMode="auto">
          <a:xfrm>
            <a:off x="1511300" y="152400"/>
            <a:ext cx="6335713" cy="692150"/>
          </a:xfrm>
          <a:prstGeom prst="irregularSeal1">
            <a:avLst/>
          </a:prstGeom>
          <a:gradFill rotWithShape="1">
            <a:gsLst>
              <a:gs pos="0">
                <a:schemeClr val="hlink"/>
              </a:gs>
              <a:gs pos="50000">
                <a:srgbClr val="FFFFCC">
                  <a:alpha val="78000"/>
                </a:srgb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  <a:hlinkClick r:id="rId4" action="ppaction://hlinkpres?slideindex=1&amp;slidetitle="/>
              </a:rPr>
              <a:t>Запросы семьи, общества, государства</a:t>
            </a:r>
            <a:endParaRPr lang="ru-RU" altLang="ru-RU" sz="1200" b="1" smtClean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334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688529183"/>
              </p:ext>
            </p:extLst>
          </p:nvPr>
        </p:nvGraphicFramePr>
        <p:xfrm>
          <a:off x="625150" y="-1"/>
          <a:ext cx="8416213" cy="663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6333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36560" y="11146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32450" y="228894"/>
            <a:ext cx="3424335" cy="9567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48E8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результаты</a:t>
            </a:r>
            <a:endParaRPr lang="ru-RU" sz="2800" b="1" dirty="0">
              <a:solidFill>
                <a:srgbClr val="48E8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4998" y="1846965"/>
            <a:ext cx="2715209" cy="830525"/>
          </a:xfrm>
          <a:prstGeom prst="roundRect">
            <a:avLst/>
          </a:prstGeom>
          <a:solidFill>
            <a:srgbClr val="48E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Смыслообразование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stCxn id="5" idx="3"/>
          </p:cNvCxnSpPr>
          <p:nvPr/>
        </p:nvCxnSpPr>
        <p:spPr>
          <a:xfrm flipH="1">
            <a:off x="2836506" y="1045496"/>
            <a:ext cx="697426" cy="81539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773938" y="1078989"/>
            <a:ext cx="682847" cy="49788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789935" y="860390"/>
            <a:ext cx="37362" cy="212613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427685" y="2985410"/>
            <a:ext cx="2761861" cy="1324947"/>
          </a:xfrm>
          <a:prstGeom prst="roundRect">
            <a:avLst/>
          </a:prstGeom>
          <a:solidFill>
            <a:srgbClr val="48E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амоопределение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самопознание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02558" y="1598005"/>
            <a:ext cx="2827137" cy="1324947"/>
          </a:xfrm>
          <a:prstGeom prst="roundRect">
            <a:avLst/>
          </a:prstGeom>
          <a:solidFill>
            <a:srgbClr val="48E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орально-этическая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32095" y="4740356"/>
            <a:ext cx="2538075" cy="18385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етодика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Я?» (Кун), «Линеечка успеха», «Лесенка»;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99238" y="3172528"/>
            <a:ext cx="2027263" cy="27529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«Домики» (О.А. Орехова), проба на познавательную инициативу «Незавершенная сказка»;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671354" y="3406271"/>
            <a:ext cx="2123785" cy="26502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нравственной воспитанности по методике М.И. Шиловой, анкета «Оцени поступок» и др. </a:t>
            </a:r>
          </a:p>
        </p:txBody>
      </p:sp>
      <p:cxnSp>
        <p:nvCxnSpPr>
          <p:cNvPr id="19" name="Прямая со стрелкой 18"/>
          <p:cNvCxnSpPr>
            <a:endCxn id="18" idx="0"/>
          </p:cNvCxnSpPr>
          <p:nvPr/>
        </p:nvCxnSpPr>
        <p:spPr>
          <a:xfrm>
            <a:off x="7733246" y="2944084"/>
            <a:ext cx="1" cy="462187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879910" y="4308406"/>
            <a:ext cx="0" cy="43195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5" idx="0"/>
          </p:cNvCxnSpPr>
          <p:nvPr/>
        </p:nvCxnSpPr>
        <p:spPr>
          <a:xfrm>
            <a:off x="2008313" y="2682141"/>
            <a:ext cx="4557" cy="490387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723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36560" y="11146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631213" y="179883"/>
            <a:ext cx="4422710" cy="1042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48E8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 результаты</a:t>
            </a:r>
            <a:endParaRPr lang="ru-RU" sz="2800" b="1" dirty="0">
              <a:solidFill>
                <a:srgbClr val="48E8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39226" y="1772450"/>
            <a:ext cx="2715209" cy="877445"/>
          </a:xfrm>
          <a:prstGeom prst="roundRect">
            <a:avLst/>
          </a:prstGeom>
          <a:solidFill>
            <a:srgbClr val="48E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 УУД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554730" y="1123679"/>
            <a:ext cx="1114220" cy="650377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094114" y="1120730"/>
            <a:ext cx="968013" cy="62812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879910" y="826925"/>
            <a:ext cx="37362" cy="212613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242368" y="2962050"/>
            <a:ext cx="3200400" cy="798187"/>
          </a:xfrm>
          <a:prstGeom prst="roundRect">
            <a:avLst/>
          </a:prstGeom>
          <a:solidFill>
            <a:srgbClr val="48E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УУД 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896986" y="1748857"/>
            <a:ext cx="2684845" cy="901038"/>
          </a:xfrm>
          <a:prstGeom prst="roundRect">
            <a:avLst/>
          </a:prstGeom>
          <a:solidFill>
            <a:srgbClr val="48E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УУД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36560" y="3074109"/>
            <a:ext cx="2133211" cy="35506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«Кодирование» </a:t>
            </a: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особенностей развития поискового планирования (методика А.З. </a:t>
            </a:r>
            <a:r>
              <a:rPr lang="ru-RU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</a:t>
            </a: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индивидуальные листы наблюдений, достижений, диагностические карты, олимпиадные работы и </a:t>
            </a:r>
            <a:r>
              <a:rPr lang="ru-RU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49240" y="4161143"/>
            <a:ext cx="1936064" cy="23422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«Левая и правая стороны» (Ж. Пиаже), методика «Рукавички» (Г.А. </a:t>
            </a:r>
            <a:r>
              <a:rPr lang="ru-RU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Цукерман</a:t>
            </a: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метод наблюдения (</a:t>
            </a:r>
            <a:r>
              <a:rPr lang="ru-RU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Козюренко</a:t>
            </a: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М.А.).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78120" y="3074420"/>
            <a:ext cx="2416590" cy="34290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проба </a:t>
            </a: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познавательную инициативу «Незавершенная сказка», </a:t>
            </a: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Узор под диктовку» (Г.А. </a:t>
            </a:r>
            <a:r>
              <a:rPr lang="ru-RU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Цукерман</a:t>
            </a: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Выкладывание узора из кубиков» (П.Я. Гальперин), </a:t>
            </a: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Аналогии», «Раздели на группы», а также комплексная итоговая контрольная работа; </a:t>
            </a:r>
          </a:p>
        </p:txBody>
      </p:sp>
      <p:cxnSp>
        <p:nvCxnSpPr>
          <p:cNvPr id="18" name="Прямая со стрелкой 17"/>
          <p:cNvCxnSpPr>
            <a:endCxn id="15" idx="0"/>
          </p:cNvCxnSpPr>
          <p:nvPr/>
        </p:nvCxnSpPr>
        <p:spPr>
          <a:xfrm>
            <a:off x="7786415" y="2652250"/>
            <a:ext cx="0" cy="42217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6" idx="2"/>
          </p:cNvCxnSpPr>
          <p:nvPr/>
        </p:nvCxnSpPr>
        <p:spPr>
          <a:xfrm>
            <a:off x="4842568" y="3760237"/>
            <a:ext cx="1" cy="40090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116893" y="2648289"/>
            <a:ext cx="1127" cy="42582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734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B2B2B2"/>
            </a:gs>
            <a:gs pos="50000">
              <a:srgbClr val="FFFFCC"/>
            </a:gs>
            <a:gs pos="100000">
              <a:srgbClr val="B2B2B2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B2B2B2"/>
            </a:gs>
            <a:gs pos="50000">
              <a:srgbClr val="FFFFCC"/>
            </a:gs>
            <a:gs pos="100000">
              <a:srgbClr val="B2B2B2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726</Words>
  <Application>Microsoft Office PowerPoint</Application>
  <PresentationFormat>Экран (4:3)</PresentationFormat>
  <Paragraphs>153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Оформление по умолчанию</vt:lpstr>
      <vt:lpstr>Слайд 1</vt:lpstr>
      <vt:lpstr>Слайд 2</vt:lpstr>
      <vt:lpstr>Требования к системе оценивания:</vt:lpstr>
      <vt:lpstr>Принципы системы оценивания: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  ИТОГОВАЯ ОЦЕНКА</vt:lpstr>
      <vt:lpstr>Слайд 14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Березина</dc:creator>
  <cp:lastModifiedBy>учитель</cp:lastModifiedBy>
  <cp:revision>22</cp:revision>
  <dcterms:created xsi:type="dcterms:W3CDTF">2017-01-08T12:55:33Z</dcterms:created>
  <dcterms:modified xsi:type="dcterms:W3CDTF">2020-02-17T06:27:40Z</dcterms:modified>
</cp:coreProperties>
</file>