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D61B43-B71B-48DB-ADDC-0CCC2F3552F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4120D8F-84E9-45E2-A385-7BECB86A2C4E}">
      <dgm:prSet/>
      <dgm:spPr/>
      <dgm:t>
        <a:bodyPr/>
        <a:lstStyle/>
        <a:p>
          <a:r>
            <a:rPr lang="ru-RU"/>
            <a:t>Задания практического тура олимпиады должны дать возможность выявить и оценить: </a:t>
          </a:r>
          <a:endParaRPr lang="en-US"/>
        </a:p>
      </dgm:t>
    </dgm:pt>
    <dgm:pt modelId="{A458EC81-74DD-425B-B586-3E641E3C92EE}" type="parTrans" cxnId="{A7E8CA61-6520-4821-B770-B9E53E9CFE43}">
      <dgm:prSet/>
      <dgm:spPr/>
      <dgm:t>
        <a:bodyPr/>
        <a:lstStyle/>
        <a:p>
          <a:endParaRPr lang="en-US"/>
        </a:p>
      </dgm:t>
    </dgm:pt>
    <dgm:pt modelId="{C2625EF6-0DD1-4777-B35E-2730BB6CB08E}" type="sibTrans" cxnId="{A7E8CA61-6520-4821-B770-B9E53E9CFE43}">
      <dgm:prSet/>
      <dgm:spPr/>
      <dgm:t>
        <a:bodyPr/>
        <a:lstStyle/>
        <a:p>
          <a:endParaRPr lang="en-US"/>
        </a:p>
      </dgm:t>
    </dgm:pt>
    <dgm:pt modelId="{D2B7B54B-A20A-45A7-9695-AAFA9F6594B1}">
      <dgm:prSet/>
      <dgm:spPr/>
      <dgm:t>
        <a:bodyPr/>
        <a:lstStyle/>
        <a:p>
          <a:r>
            <a:rPr lang="ru-RU"/>
            <a:t>уровень подготовленности участников олимпиады по соблюдению требований техники безопасности и охраны труда;</a:t>
          </a:r>
          <a:endParaRPr lang="en-US"/>
        </a:p>
      </dgm:t>
    </dgm:pt>
    <dgm:pt modelId="{1D835DFD-EAD7-4BF2-8B28-F02102AEF601}" type="parTrans" cxnId="{16D8A62C-1096-43F0-9918-A944B903F131}">
      <dgm:prSet/>
      <dgm:spPr/>
      <dgm:t>
        <a:bodyPr/>
        <a:lstStyle/>
        <a:p>
          <a:endParaRPr lang="en-US"/>
        </a:p>
      </dgm:t>
    </dgm:pt>
    <dgm:pt modelId="{71812B0E-89BE-4723-8E4A-B9106C9469D4}" type="sibTrans" cxnId="{16D8A62C-1096-43F0-9918-A944B903F131}">
      <dgm:prSet/>
      <dgm:spPr/>
      <dgm:t>
        <a:bodyPr/>
        <a:lstStyle/>
        <a:p>
          <a:endParaRPr lang="en-US"/>
        </a:p>
      </dgm:t>
    </dgm:pt>
    <dgm:pt modelId="{B3D64BC9-9281-404B-B261-BE947EB9FAD5}">
      <dgm:prSet/>
      <dgm:spPr/>
      <dgm:t>
        <a:bodyPr/>
        <a:lstStyle/>
        <a:p>
          <a:r>
            <a:rPr lang="ru-RU"/>
            <a:t>уровень развития технологической культуры и технологической подготовки участника;</a:t>
          </a:r>
          <a:endParaRPr lang="en-US"/>
        </a:p>
      </dgm:t>
    </dgm:pt>
    <dgm:pt modelId="{E27DBC99-2011-427C-81DD-6CED91F02735}" type="parTrans" cxnId="{4148CADD-7752-4752-BB68-192F67AB4399}">
      <dgm:prSet/>
      <dgm:spPr/>
      <dgm:t>
        <a:bodyPr/>
        <a:lstStyle/>
        <a:p>
          <a:endParaRPr lang="en-US"/>
        </a:p>
      </dgm:t>
    </dgm:pt>
    <dgm:pt modelId="{2CF1CC8B-2733-470A-9EC2-BB3BD4A5737A}" type="sibTrans" cxnId="{4148CADD-7752-4752-BB68-192F67AB4399}">
      <dgm:prSet/>
      <dgm:spPr/>
      <dgm:t>
        <a:bodyPr/>
        <a:lstStyle/>
        <a:p>
          <a:endParaRPr lang="en-US"/>
        </a:p>
      </dgm:t>
    </dgm:pt>
    <dgm:pt modelId="{0497D7E8-AF13-44DE-BA9D-3E9AB22B4FE8}">
      <dgm:prSet/>
      <dgm:spPr/>
      <dgm:t>
        <a:bodyPr/>
        <a:lstStyle/>
        <a:p>
          <a:r>
            <a:rPr lang="ru-RU"/>
            <a:t>навыки графической грамотности участника;</a:t>
          </a:r>
          <a:endParaRPr lang="en-US"/>
        </a:p>
      </dgm:t>
    </dgm:pt>
    <dgm:pt modelId="{5D3DDAAF-FE6C-40E0-8FBD-CED184EF092D}" type="parTrans" cxnId="{E3BF09C4-3C22-40C3-9F69-ECA661022FC2}">
      <dgm:prSet/>
      <dgm:spPr/>
      <dgm:t>
        <a:bodyPr/>
        <a:lstStyle/>
        <a:p>
          <a:endParaRPr lang="en-US"/>
        </a:p>
      </dgm:t>
    </dgm:pt>
    <dgm:pt modelId="{DF7E3EB0-D609-46F2-9DDB-F93428FCCF9F}" type="sibTrans" cxnId="{E3BF09C4-3C22-40C3-9F69-ECA661022FC2}">
      <dgm:prSet/>
      <dgm:spPr/>
      <dgm:t>
        <a:bodyPr/>
        <a:lstStyle/>
        <a:p>
          <a:endParaRPr lang="en-US"/>
        </a:p>
      </dgm:t>
    </dgm:pt>
    <dgm:pt modelId="{9ED8E586-C331-4569-AA3C-FD994ABA8104}">
      <dgm:prSet/>
      <dgm:spPr/>
      <dgm:t>
        <a:bodyPr/>
        <a:lstStyle/>
        <a:p>
          <a:r>
            <a:rPr lang="ru-RU"/>
            <a:t>способность учащихся понять условие задачи, подобрать необходимые датчики для мобильного робота или электронного устройства и построить алгоритм управления.</a:t>
          </a:r>
          <a:endParaRPr lang="en-US"/>
        </a:p>
      </dgm:t>
    </dgm:pt>
    <dgm:pt modelId="{80A44952-71D9-4371-865C-FE3697F386DD}" type="parTrans" cxnId="{4E966499-ED15-4AD4-BA2D-DF3465DA58FF}">
      <dgm:prSet/>
      <dgm:spPr/>
      <dgm:t>
        <a:bodyPr/>
        <a:lstStyle/>
        <a:p>
          <a:endParaRPr lang="en-US"/>
        </a:p>
      </dgm:t>
    </dgm:pt>
    <dgm:pt modelId="{C3A0B22A-C8AA-4554-8857-5AF73FD25CBF}" type="sibTrans" cxnId="{4E966499-ED15-4AD4-BA2D-DF3465DA58FF}">
      <dgm:prSet/>
      <dgm:spPr/>
      <dgm:t>
        <a:bodyPr/>
        <a:lstStyle/>
        <a:p>
          <a:endParaRPr lang="en-US"/>
        </a:p>
      </dgm:t>
    </dgm:pt>
    <dgm:pt modelId="{38ADDD92-91D5-4730-9EAA-FA469575B412}" type="pres">
      <dgm:prSet presAssocID="{05D61B43-B71B-48DB-ADDC-0CCC2F3552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86A948-4DCE-4B0A-8370-1DE5C8D1303C}" type="pres">
      <dgm:prSet presAssocID="{64120D8F-84E9-45E2-A385-7BECB86A2C4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637FA-0744-4C6E-B307-AA91472AB683}" type="pres">
      <dgm:prSet presAssocID="{64120D8F-84E9-45E2-A385-7BECB86A2C4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966499-ED15-4AD4-BA2D-DF3465DA58FF}" srcId="{64120D8F-84E9-45E2-A385-7BECB86A2C4E}" destId="{9ED8E586-C331-4569-AA3C-FD994ABA8104}" srcOrd="3" destOrd="0" parTransId="{80A44952-71D9-4371-865C-FE3697F386DD}" sibTransId="{C3A0B22A-C8AA-4554-8857-5AF73FD25CBF}"/>
    <dgm:cxn modelId="{F34FBCAC-44B5-4CC1-83CA-F46AF08B8EEC}" type="presOf" srcId="{B3D64BC9-9281-404B-B261-BE947EB9FAD5}" destId="{68C637FA-0744-4C6E-B307-AA91472AB683}" srcOrd="0" destOrd="1" presId="urn:microsoft.com/office/officeart/2005/8/layout/vList2"/>
    <dgm:cxn modelId="{16D8A62C-1096-43F0-9918-A944B903F131}" srcId="{64120D8F-84E9-45E2-A385-7BECB86A2C4E}" destId="{D2B7B54B-A20A-45A7-9695-AAFA9F6594B1}" srcOrd="0" destOrd="0" parTransId="{1D835DFD-EAD7-4BF2-8B28-F02102AEF601}" sibTransId="{71812B0E-89BE-4723-8E4A-B9106C9469D4}"/>
    <dgm:cxn modelId="{4148F42A-D0BA-427D-ABB7-7DAFA8F113E2}" type="presOf" srcId="{64120D8F-84E9-45E2-A385-7BECB86A2C4E}" destId="{D986A948-4DCE-4B0A-8370-1DE5C8D1303C}" srcOrd="0" destOrd="0" presId="urn:microsoft.com/office/officeart/2005/8/layout/vList2"/>
    <dgm:cxn modelId="{E3BF09C4-3C22-40C3-9F69-ECA661022FC2}" srcId="{64120D8F-84E9-45E2-A385-7BECB86A2C4E}" destId="{0497D7E8-AF13-44DE-BA9D-3E9AB22B4FE8}" srcOrd="2" destOrd="0" parTransId="{5D3DDAAF-FE6C-40E0-8FBD-CED184EF092D}" sibTransId="{DF7E3EB0-D609-46F2-9DDB-F93428FCCF9F}"/>
    <dgm:cxn modelId="{CE93F34A-3985-47EB-B7D6-876876F21D91}" type="presOf" srcId="{0497D7E8-AF13-44DE-BA9D-3E9AB22B4FE8}" destId="{68C637FA-0744-4C6E-B307-AA91472AB683}" srcOrd="0" destOrd="2" presId="urn:microsoft.com/office/officeart/2005/8/layout/vList2"/>
    <dgm:cxn modelId="{A7E8CA61-6520-4821-B770-B9E53E9CFE43}" srcId="{05D61B43-B71B-48DB-ADDC-0CCC2F3552FB}" destId="{64120D8F-84E9-45E2-A385-7BECB86A2C4E}" srcOrd="0" destOrd="0" parTransId="{A458EC81-74DD-425B-B586-3E641E3C92EE}" sibTransId="{C2625EF6-0DD1-4777-B35E-2730BB6CB08E}"/>
    <dgm:cxn modelId="{4148CADD-7752-4752-BB68-192F67AB4399}" srcId="{64120D8F-84E9-45E2-A385-7BECB86A2C4E}" destId="{B3D64BC9-9281-404B-B261-BE947EB9FAD5}" srcOrd="1" destOrd="0" parTransId="{E27DBC99-2011-427C-81DD-6CED91F02735}" sibTransId="{2CF1CC8B-2733-470A-9EC2-BB3BD4A5737A}"/>
    <dgm:cxn modelId="{508DBD6B-D73B-4BD0-9ED5-75688D3344C2}" type="presOf" srcId="{05D61B43-B71B-48DB-ADDC-0CCC2F3552FB}" destId="{38ADDD92-91D5-4730-9EAA-FA469575B412}" srcOrd="0" destOrd="0" presId="urn:microsoft.com/office/officeart/2005/8/layout/vList2"/>
    <dgm:cxn modelId="{5FEB5E1B-6315-43DF-ABA6-29C891C309F8}" type="presOf" srcId="{9ED8E586-C331-4569-AA3C-FD994ABA8104}" destId="{68C637FA-0744-4C6E-B307-AA91472AB683}" srcOrd="0" destOrd="3" presId="urn:microsoft.com/office/officeart/2005/8/layout/vList2"/>
    <dgm:cxn modelId="{6A993F8A-6ADE-485C-B49C-7603A01FC26D}" type="presOf" srcId="{D2B7B54B-A20A-45A7-9695-AAFA9F6594B1}" destId="{68C637FA-0744-4C6E-B307-AA91472AB683}" srcOrd="0" destOrd="0" presId="urn:microsoft.com/office/officeart/2005/8/layout/vList2"/>
    <dgm:cxn modelId="{84453484-A658-4384-9D3F-7A32A500F2B9}" type="presParOf" srcId="{38ADDD92-91D5-4730-9EAA-FA469575B412}" destId="{D986A948-4DCE-4B0A-8370-1DE5C8D1303C}" srcOrd="0" destOrd="0" presId="urn:microsoft.com/office/officeart/2005/8/layout/vList2"/>
    <dgm:cxn modelId="{15F6C5EF-BB63-4950-B89F-362685129038}" type="presParOf" srcId="{38ADDD92-91D5-4730-9EAA-FA469575B412}" destId="{68C637FA-0744-4C6E-B307-AA91472AB68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6A948-4DCE-4B0A-8370-1DE5C8D1303C}">
      <dsp:nvSpPr>
        <dsp:cNvPr id="0" name=""/>
        <dsp:cNvSpPr/>
      </dsp:nvSpPr>
      <dsp:spPr>
        <a:xfrm>
          <a:off x="0" y="115924"/>
          <a:ext cx="6666833" cy="14215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/>
            <a:t>Задания практического тура олимпиады должны дать возможность выявить и оценить: </a:t>
          </a:r>
          <a:endParaRPr lang="en-US" sz="2700" kern="1200"/>
        </a:p>
      </dsp:txBody>
      <dsp:txXfrm>
        <a:off x="69394" y="185318"/>
        <a:ext cx="6528045" cy="1282762"/>
      </dsp:txXfrm>
    </dsp:sp>
    <dsp:sp modelId="{68C637FA-0744-4C6E-B307-AA91472AB683}">
      <dsp:nvSpPr>
        <dsp:cNvPr id="0" name=""/>
        <dsp:cNvSpPr/>
      </dsp:nvSpPr>
      <dsp:spPr>
        <a:xfrm>
          <a:off x="0" y="1537475"/>
          <a:ext cx="6666833" cy="3800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/>
            <a:t>уровень подготовленности участников олимпиады по соблюдению требований техники безопасности и охраны труда;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/>
            <a:t>уровень развития технологической культуры и технологической подготовки участника;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/>
            <a:t>навыки графической грамотности участника;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/>
            <a:t>способность учащихся понять условие задачи, подобрать необходимые датчики для мобильного робота или электронного устройства и построить алгоритм управления.</a:t>
          </a:r>
          <a:endParaRPr lang="en-US" sz="2100" kern="1200"/>
        </a:p>
      </dsp:txBody>
      <dsp:txXfrm>
        <a:off x="0" y="1537475"/>
        <a:ext cx="6666833" cy="3800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8B155-DD92-74F6-A9B1-5B68DDF1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3BE7C5-C848-177A-6BD3-393036B29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F54428-2084-17CF-3900-35DB552FD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3FAF-DB7A-4D86-A184-8065C339D174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6FAEA3-B486-3CBE-CD12-C70001A23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7D9F7-9AF2-F060-85BB-F3F91A5B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3FFE-5737-4344-8ABF-E9C8E7CFA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94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39E45-F7E3-0752-A3A3-E4328741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0304AC-62DC-5C94-A049-0B70E93FE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767E74-8477-4E42-28E7-65EFB2B9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3FAF-DB7A-4D86-A184-8065C339D174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86F36E-F4A2-921B-F451-C448EDDFB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6E4606-421E-F1CA-D0F8-E0FED1708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3FFE-5737-4344-8ABF-E9C8E7CFA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6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592A18-3262-6225-31DF-44B04A9FC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205CBC-9E7D-7F90-E015-6C1614205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59A6C-7370-626A-C7F6-6429CFA70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3FAF-DB7A-4D86-A184-8065C339D174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5A8FE0-6BD5-7A44-E604-EA67BEAF9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123615-E269-F497-3809-E3F24CC5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3FFE-5737-4344-8ABF-E9C8E7CFA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9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E3D9D-6BC0-EF1C-86C9-25AB69F34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B75D09-BA3E-079C-409B-27621A313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70C64A-AB95-FD48-C190-11E5BC8FC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3FAF-DB7A-4D86-A184-8065C339D174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7683FB-9012-74EC-7C9B-A3F0E4779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D97FC3-8691-8989-22BC-F7996E6C6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3FFE-5737-4344-8ABF-E9C8E7CFA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5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BD8E9F-6FA5-6B66-46D9-4114206B3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5299DA-D21C-C5F2-674E-DF60B4103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653B73-C3C7-854F-883A-60D1A6418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3FAF-DB7A-4D86-A184-8065C339D174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7B45B-6913-AEBA-6C79-495C9DC5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68117C-7E7E-23CF-417A-7D32B8A2B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3FFE-5737-4344-8ABF-E9C8E7CFA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45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0FEE0-6E06-5646-9243-0907DC363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E0FB10-32D6-CCC7-38EE-D52A93AEC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FAB239-D400-AA5A-95A8-1E1A285EC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86DC1C-9A5B-690F-CAC1-31BD6DBB8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3FAF-DB7A-4D86-A184-8065C339D174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00EB7E-760A-6804-270C-9ED30B98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788916-B244-7B90-41D8-F6716F3BA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3FFE-5737-4344-8ABF-E9C8E7CFA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67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4074E-8F55-3555-9B9D-6886F97B8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1296FB-DB22-6C80-944D-51009E2D7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ADF93E-95BF-7D86-2C39-92506A78D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D867B77-22F6-1403-0BC7-F1573A4CF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5587D7-D0B1-2598-183D-FDCAD7217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228461-9E07-A4AE-D0E4-B48F4AD32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3FAF-DB7A-4D86-A184-8065C339D174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E51D4C-AF6E-24A4-1707-9F8CC2EE4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3D49B5-3B33-AC45-4319-0AF434FD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3FFE-5737-4344-8ABF-E9C8E7CFA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6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E83C2-7DAE-B62B-C19B-DB2E34FA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E81AA0-B5D7-4D79-9392-485443DD0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3FAF-DB7A-4D86-A184-8065C339D174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50481A-2C48-A424-1A71-84C85FB59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9F357A-D11B-BEF0-A08B-FC0B1D18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3FFE-5737-4344-8ABF-E9C8E7CFA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57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FF0088-5B98-E283-37FE-8E7FB14C5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3FAF-DB7A-4D86-A184-8065C339D174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EB36C6-5B63-3317-50CE-5BB9F3DCA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15BD04-4B34-4662-B5D6-D3F8D0F25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3FFE-5737-4344-8ABF-E9C8E7CFA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24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4299B-4A31-5E62-7474-10962BE38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E2A2BE-58A5-4822-C3E6-3494D2174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1A90AF-677F-3952-D22A-C35E80415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030B06-6BA8-5F82-36AB-DFEEF39EF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3FAF-DB7A-4D86-A184-8065C339D174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1967A7-102F-0C4A-0643-BEFB6D4DC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720D86-AC27-DB2E-3813-3066083C4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3FFE-5737-4344-8ABF-E9C8E7CFA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6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09846-7FDF-9239-F55A-E8D0BFA39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07A71D7-5FB2-145E-078F-B3CF740AFE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9B2843-415E-FD61-3684-9D7649871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55E449-8366-9F42-8BEE-9C9E84B4F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3FAF-DB7A-4D86-A184-8065C339D174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CEBB1D-278C-F56A-A181-89026BF9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D4A36A-159E-12B0-5341-B1323A060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3FFE-5737-4344-8ABF-E9C8E7CFA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28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7086D-A93F-48EF-80D7-48C696C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9B796-620F-C64D-A24D-782D5A5E1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96C9B3-52F4-309F-0A48-BFF02892ED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AB3FAF-DB7A-4D86-A184-8065C339D174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C518E-20A3-21B1-51C6-11FE5BB48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60F305-CAEB-DC3E-7FC9-8E5487BD8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533FFE-5737-4344-8ABF-E9C8E7CFA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07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2CADE-63B1-A74D-586F-828DB6A8D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ru-RU" sz="41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1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УНИЦИПАЛЬНЫЙ ЭТАП</a:t>
            </a:r>
            <a:r>
              <a:rPr lang="en-US" sz="41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1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1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ВСЕРОССИЙСКОЙ ОЛИМПИАДЫ ШКОЛЬНИКОВ</a:t>
            </a:r>
            <a:br>
              <a:rPr lang="ru-RU" sz="41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1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br>
              <a:rPr lang="ru-RU" sz="41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100" b="1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Профиль: «Робототехника</a:t>
            </a:r>
            <a:r>
              <a:rPr lang="ru-RU" sz="41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033CC5-9281-8FB2-53B3-BECECF453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2480" y="4800221"/>
            <a:ext cx="3320464" cy="1458258"/>
          </a:xfrm>
        </p:spPr>
        <p:txBody>
          <a:bodyPr anchor="ctr">
            <a:norm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Семёнов Е.И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информатики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Жаворонковская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СОШ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962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D4512-8A45-2D67-94A6-FEB062F75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1683756"/>
            <a:ext cx="3619619" cy="2396359"/>
          </a:xfrm>
        </p:spPr>
        <p:txBody>
          <a:bodyPr anchor="b">
            <a:normAutofit/>
          </a:bodyPr>
          <a:lstStyle/>
          <a:p>
            <a:pPr algn="ctr"/>
            <a:r>
              <a:rPr lang="ru-RU" sz="3600" b="1" dirty="0">
                <a:solidFill>
                  <a:srgbClr val="FFFFFF"/>
                </a:solidFill>
              </a:rPr>
              <a:t>Практический </a:t>
            </a:r>
            <a:r>
              <a:rPr lang="ru-RU" sz="3600" b="1" dirty="0" smtClean="0">
                <a:solidFill>
                  <a:srgbClr val="FFFFFF"/>
                </a:solidFill>
              </a:rPr>
              <a:t>тур</a:t>
            </a:r>
            <a:endParaRPr lang="ru-RU" sz="3600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5C698209-5A99-8260-F7DC-3D651E090F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92028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7434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840FF-71BF-596F-A2C8-6BC7E51DF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23" y="962166"/>
            <a:ext cx="3103808" cy="4421876"/>
          </a:xfrm>
        </p:spPr>
        <p:txBody>
          <a:bodyPr anchor="t">
            <a:normAutofit/>
          </a:bodyPr>
          <a:lstStyle/>
          <a:p>
            <a:pPr algn="r"/>
            <a:r>
              <a:rPr lang="ru-RU" sz="3700"/>
              <a:t>Практическое задание: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05CC7-0CEF-F9A7-3183-6D4E34DEE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929" y="962167"/>
            <a:ext cx="6858113" cy="4743174"/>
          </a:xfrm>
        </p:spPr>
        <p:txBody>
          <a:bodyPr anchor="t">
            <a:normAutofit/>
          </a:bodyPr>
          <a:lstStyle/>
          <a:p>
            <a:r>
              <a:rPr lang="ru-RU" sz="2000"/>
              <a:t>Комплексное практическое задание для выполнения очно или в симуляторах на выбор участника (TRIK Studio или аналог, Tinkercad или аналог, симуляторы Rviz или Gazebo для ROS или аналог)</a:t>
            </a: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1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6D320-7923-30EC-5545-350489E6F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19" y="2945177"/>
            <a:ext cx="3425311" cy="6508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 b="1" dirty="0" err="1">
                <a:solidFill>
                  <a:srgbClr val="FFFFFF"/>
                </a:solidFill>
              </a:rPr>
              <a:t>Оборудование</a:t>
            </a: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C431556-5BC0-7200-9CB1-0B3D9F204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5217" y="1544192"/>
            <a:ext cx="3147413" cy="37693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66D0CF-E49A-F562-5D40-9179767BD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414" y="1298850"/>
            <a:ext cx="3141973" cy="426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41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DC07B27-4E3C-4BCF-ABDB-6AA72857C0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19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D11BE6-2A04-4DBB-842D-88602B5EC7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12437"/>
            <a:ext cx="11713464" cy="6844063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05E02A-9AA9-45EC-B87B-B46F043F3F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" y="2724072"/>
            <a:ext cx="12192008" cy="4114801"/>
          </a:xfrm>
          <a:prstGeom prst="rect">
            <a:avLst/>
          </a:prstGeom>
          <a:gradFill>
            <a:gsLst>
              <a:gs pos="30000">
                <a:schemeClr val="accent1">
                  <a:lumMod val="75000"/>
                  <a:alpha val="19000"/>
                </a:schemeClr>
              </a:gs>
              <a:gs pos="100000">
                <a:schemeClr val="accent1">
                  <a:alpha val="24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91EDBA-E8E0-4575-8147-B700345215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09672" y="1716338"/>
            <a:ext cx="6858003" cy="3422328"/>
          </a:xfrm>
          <a:prstGeom prst="rect">
            <a:avLst/>
          </a:prstGeom>
          <a:gradFill>
            <a:gsLst>
              <a:gs pos="0">
                <a:schemeClr val="accent1">
                  <a:alpha val="52000"/>
                </a:schemeClr>
              </a:gs>
              <a:gs pos="76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76504-61A0-149E-F311-E58B12C5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977" y="1143941"/>
            <a:ext cx="3706524" cy="7549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 err="1">
                <a:solidFill>
                  <a:srgbClr val="FFFFFF"/>
                </a:solidFill>
              </a:rPr>
              <a:t>Задачи</a:t>
            </a:r>
            <a:endParaRPr lang="en-US" sz="4800" b="1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EE4473-A122-4E96-8C31-B4C5AAA274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123" y="2706446"/>
            <a:ext cx="12191997" cy="3711900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92000">
                <a:schemeClr val="accent1">
                  <a:lumMod val="75000"/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FCAA4D-76CE-B3D0-FD35-DAF6334E8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51" y="2645907"/>
            <a:ext cx="5785574" cy="1562104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38009AFC-B65F-AD3B-D132-2DCA1B2E7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951" y="4947217"/>
            <a:ext cx="5785575" cy="11715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33C1FF-011F-5122-1D03-DBEB2CC62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476" y="527145"/>
            <a:ext cx="5785573" cy="581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9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A8428-9CF4-14DB-9D78-50FE521B8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ru-RU" sz="5400" dirty="0"/>
              <a:t>Творческий проект</a:t>
            </a:r>
          </a:p>
        </p:txBody>
      </p:sp>
      <p:pic>
        <p:nvPicPr>
          <p:cNvPr id="5" name="Picture 4" descr="Лампочка на желтом фоне с нарисованными световыми лучами и шнуром">
            <a:extLst>
              <a:ext uri="{FF2B5EF4-FFF2-40B4-BE49-F238E27FC236}">
                <a16:creationId xmlns:a16="http://schemas.microsoft.com/office/drawing/2014/main" id="{36B49BCA-6B95-4048-55FA-F884FD78D8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46" r="698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83244B-E17A-3BFF-6F70-8B3C9F528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554714" cy="3822192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/>
              <a:t>В качестве творческих проектов рекомендуется рассматривать робототехнические проекты, в которых готовым изделием (проектным продуктом) является робот или робототехническое (роботизированное) устройство спроектированное и изготовленное учащимися самостоятельно. </a:t>
            </a:r>
          </a:p>
          <a:p>
            <a:r>
              <a:rPr lang="ru-RU" sz="1600" dirty="0"/>
              <a:t> Робототехнический творческий проект должен обладать тремя основными составляющими: механической, электронной, программной.</a:t>
            </a:r>
          </a:p>
          <a:p>
            <a:r>
              <a:rPr lang="ru-RU" sz="1600" dirty="0"/>
              <a:t>Жюри должно оценить эти три составляющие, а также умение учащегося ставить цель, основываясь на решении реальной проблемы современности, определять задачи, выбирая доступные технологии, и владение учащимся широким набором робототехнических компетенций.</a:t>
            </a:r>
          </a:p>
          <a:p>
            <a:r>
              <a:rPr lang="ru-RU" sz="1600" dirty="0"/>
              <a:t>Защита робототехнического проекта состоит из трех этапов: презентация, демонстрация работоспособности изделия и ответы на вопросы жюри. </a:t>
            </a:r>
          </a:p>
        </p:txBody>
      </p:sp>
    </p:spTree>
    <p:extLst>
      <p:ext uri="{BB962C8B-B14F-4D97-AF65-F5344CB8AC3E}">
        <p14:creationId xmlns:p14="http://schemas.microsoft.com/office/powerpoint/2010/main" val="2055223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32A21FE-C56B-42B6-82D1-D3F0C4A47A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4BE011A-C166-4E7B-A300-1867673808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1261A9AF-2897-4CFD-9D9D-17105C8A22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Заголовок 34">
            <a:extLst>
              <a:ext uri="{FF2B5EF4-FFF2-40B4-BE49-F238E27FC236}">
                <a16:creationId xmlns:a16="http://schemas.microsoft.com/office/drawing/2014/main" id="{44ADC016-FE24-C589-C873-F8C51299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08" y="1282890"/>
            <a:ext cx="2951168" cy="27568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/>
            <a:r>
              <a:rPr lang="ru-RU" sz="36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Тема проектов: «</a:t>
            </a:r>
            <a:r>
              <a:rPr lang="en-US" sz="3600" b="1" kern="12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Время</a:t>
            </a:r>
            <a:r>
              <a:rPr lang="en-US" sz="36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созидать</a:t>
            </a:r>
            <a:r>
              <a:rPr lang="ru-RU" sz="36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»</a:t>
            </a:r>
            <a:endParaRPr lang="en-US" sz="3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55E56EF-ADF6-479C-99B3-ADDDE69597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83596" y="3602565"/>
            <a:ext cx="2469272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Рисунок 26" descr="Изображение выглядит как в помещении, человек, одежда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A01E904C-4FB5-D000-63A2-B96A4D94F9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610" r="1" b="-3"/>
          <a:stretch/>
        </p:blipFill>
        <p:spPr>
          <a:xfrm>
            <a:off x="4032902" y="3428999"/>
            <a:ext cx="4974088" cy="344681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в помещении, стол, сте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B8FC0192-C34A-709A-BEB6-BD7395CCCD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5" t="573" r="8534" b="7266"/>
          <a:stretch/>
        </p:blipFill>
        <p:spPr>
          <a:xfrm>
            <a:off x="4032902" y="1658"/>
            <a:ext cx="4083839" cy="34381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в помещении, одежда, человек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38AA0B6F-E733-F1B1-0938-0034E87A2E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51" t="14108" r="-473" b="5484"/>
          <a:stretch/>
        </p:blipFill>
        <p:spPr>
          <a:xfrm>
            <a:off x="8116741" y="3428999"/>
            <a:ext cx="4083837" cy="3446819"/>
          </a:xfrm>
          <a:prstGeom prst="rect">
            <a:avLst/>
          </a:prstGeom>
        </p:spPr>
      </p:pic>
      <p:pic>
        <p:nvPicPr>
          <p:cNvPr id="5" name="Рисунок 4" descr="Изображение выглядит как в помещении, стена, одежд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747EAEC-6E67-DCA2-4546-1EFAEF87F3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r="3282" b="-4"/>
          <a:stretch/>
        </p:blipFill>
        <p:spPr>
          <a:xfrm>
            <a:off x="8116741" y="1658"/>
            <a:ext cx="4083839" cy="343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1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230</Words>
  <Application>Microsoft Office PowerPoint</Application>
  <PresentationFormat>Широкоэкранный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Times New Roman</vt:lpstr>
      <vt:lpstr>Тема Office</vt:lpstr>
      <vt:lpstr>МУНИЦИПАЛЬНЫЙ ЭТАП ВСЕРОССИЙСКОЙ ОЛИМПИАДЫ ШКОЛЬНИКОВ Технология Профиль: «Робототехника»</vt:lpstr>
      <vt:lpstr>Практический тур</vt:lpstr>
      <vt:lpstr>Практическое задание:</vt:lpstr>
      <vt:lpstr>Оборудование</vt:lpstr>
      <vt:lpstr>Задачи</vt:lpstr>
      <vt:lpstr>Творческий проект</vt:lpstr>
      <vt:lpstr>Тема проектов: «Время созидать»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ЭТАП ВСЕРОССИЙСКОЙ ОЛИМПИАДЫ ШКОЛЬНИКОВ Технология «Робототехника»</dc:title>
  <dc:creator>Семёнов Е.И.</dc:creator>
  <cp:lastModifiedBy>а щдшк</cp:lastModifiedBy>
  <cp:revision>2</cp:revision>
  <dcterms:created xsi:type="dcterms:W3CDTF">2024-05-22T09:41:32Z</dcterms:created>
  <dcterms:modified xsi:type="dcterms:W3CDTF">2024-05-23T06:22:38Z</dcterms:modified>
</cp:coreProperties>
</file>