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87" r:id="rId4"/>
    <p:sldId id="273" r:id="rId5"/>
    <p:sldId id="266" r:id="rId6"/>
    <p:sldId id="272" r:id="rId7"/>
    <p:sldId id="289" r:id="rId8"/>
    <p:sldId id="268" r:id="rId9"/>
    <p:sldId id="28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91" autoAdjust="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8203333557666E-2"/>
          <c:y val="2.3966386554621848E-2"/>
          <c:w val="0.9310397738744195"/>
          <c:h val="0.66721895057235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КДДТ</c:v>
                </c:pt>
                <c:pt idx="1">
                  <c:v>ТТТТ</c:v>
                </c:pt>
                <c:pt idx="2">
                  <c:v>Робототехника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30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A-417B-AD96-87D6A05547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2023-2024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КДДТ</c:v>
                </c:pt>
                <c:pt idx="1">
                  <c:v>ТТТТ</c:v>
                </c:pt>
                <c:pt idx="2">
                  <c:v>Робототехника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112</c:v>
                </c:pt>
                <c:pt idx="1">
                  <c:v>111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A-417B-AD96-87D6A0554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84943"/>
        <c:axId val="364987823"/>
      </c:barChart>
      <c:catAx>
        <c:axId val="36498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87823"/>
        <c:crosses val="autoZero"/>
        <c:auto val="1"/>
        <c:lblAlgn val="ctr"/>
        <c:lblOffset val="100"/>
        <c:noMultiLvlLbl val="0"/>
      </c:catAx>
      <c:valAx>
        <c:axId val="364987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8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D11A817-01B8-BE9A-532B-B48BD9814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549576-717C-ABA7-7889-240F96DF07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4385D-80F7-4605-AB7E-0B183F70C72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EA1544-CA7F-4E90-9497-FED24AA43A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6DCF38-BA86-5078-A81B-36AEDD713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17B6A-B8E6-4220-9F4D-9EF1DA5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6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1C1D-D308-46DA-A604-16D41FAD320A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9C64-B480-40FA-B2A9-C2896269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0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89C64-B480-40FA-B2A9-C289626927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6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60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0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03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6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0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9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4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6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6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7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B5F12-3CFB-42B2-B81B-3AF0DAC3DB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D6F2B9-DC15-415C-A01F-13A4FE37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mc.odinedu.ru/%d0%bc%d1%83%d0%bd%d0%b8%d1%86%d0%b8%d0%bf%d0%b0%d0%bb%d1%8c%d0%bd%d1%8b%d0%b9-%d1%8d%d1%82%d0%b0%d0%b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lympmo.ru/vos-reg-2023-2024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lympmo.ru/vos-final-2023-202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mo.ru/tasks-mun-2023-2024.html" TargetMode="External"/><Relationship Id="rId2" Type="http://schemas.openxmlformats.org/officeDocument/2006/relationships/hyperlink" Target="https://olympmo.ru/tasks-vos-final-2022-2023.html?ysclid=lwdjnj64o86711510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lympmo.ru/tasks-vos-reg-2023-202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F55E5-2FC5-FC46-80AE-EA9B5ED59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733" y="2080621"/>
            <a:ext cx="8915399" cy="2262781"/>
          </a:xfrm>
        </p:spPr>
        <p:txBody>
          <a:bodyPr/>
          <a:lstStyle/>
          <a:p>
            <a:r>
              <a:rPr lang="ru-RU" b="1" dirty="0"/>
              <a:t>Анализ олимпиадного движения 2023-2024 </a:t>
            </a:r>
            <a:r>
              <a:rPr lang="ru-RU" b="1" dirty="0" err="1"/>
              <a:t>уч.г</a:t>
            </a:r>
            <a:r>
              <a:rPr lang="ru-RU" b="1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7F252D-4FA4-45EE-8BCB-A1E9C482F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901" y="4910729"/>
            <a:ext cx="5276850" cy="1451971"/>
          </a:xfrm>
        </p:spPr>
        <p:txBody>
          <a:bodyPr>
            <a:normAutofit/>
          </a:bodyPr>
          <a:lstStyle/>
          <a:p>
            <a:r>
              <a:rPr lang="ru-RU" sz="1600" b="1" dirty="0" err="1" smtClean="0"/>
              <a:t>Зобова</a:t>
            </a:r>
            <a:r>
              <a:rPr lang="ru-RU" sz="1600" b="1" dirty="0" smtClean="0"/>
              <a:t> </a:t>
            </a:r>
            <a:r>
              <a:rPr lang="ru-RU" sz="1600" b="1" dirty="0"/>
              <a:t>Наталья Валерьевна, </a:t>
            </a:r>
            <a:endParaRPr lang="ru-RU" sz="1600" b="1" dirty="0" smtClean="0"/>
          </a:p>
          <a:p>
            <a:r>
              <a:rPr lang="ru-RU" sz="1600" b="1" dirty="0" smtClean="0"/>
              <a:t>учитель </a:t>
            </a:r>
            <a:r>
              <a:rPr lang="ru-RU" sz="1600" b="1" dirty="0"/>
              <a:t>технологии </a:t>
            </a:r>
            <a:endParaRPr lang="ru-RU" sz="1600" b="1" dirty="0" smtClean="0"/>
          </a:p>
          <a:p>
            <a:r>
              <a:rPr lang="ru-RU" sz="1600" b="1" dirty="0" smtClean="0"/>
              <a:t>МБОУ </a:t>
            </a:r>
            <a:r>
              <a:rPr lang="ru-RU" sz="1600" b="1" dirty="0" smtClean="0"/>
              <a:t>Одинцовской лингвистической г</a:t>
            </a:r>
            <a:r>
              <a:rPr lang="ru-RU" b="1" dirty="0" smtClean="0"/>
              <a:t>имназии,                             </a:t>
            </a:r>
            <a:r>
              <a:rPr lang="ru-RU" sz="1600" b="1" dirty="0" smtClean="0"/>
              <a:t>руководитель </a:t>
            </a:r>
            <a:r>
              <a:rPr lang="ru-RU" sz="1600" b="1" dirty="0"/>
              <a:t>ОМО по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17663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2FF57D-78E0-2702-F529-4012E58A3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45" y="231494"/>
            <a:ext cx="3848310" cy="51310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FEB30-AA23-01BE-1597-06E3BD3C5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8" y="2932288"/>
            <a:ext cx="4469082" cy="3351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FB900-CB48-7D7E-DF43-9E8B82C3B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28" y="2932288"/>
            <a:ext cx="4469083" cy="3351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B74D01-1930-7E4C-27AE-5C650A37DCE1}"/>
              </a:ext>
            </a:extLst>
          </p:cNvPr>
          <p:cNvSpPr txBox="1"/>
          <p:nvPr/>
        </p:nvSpPr>
        <p:spPr>
          <a:xfrm>
            <a:off x="9387069" y="891250"/>
            <a:ext cx="1516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МЭ</a:t>
            </a:r>
          </a:p>
        </p:txBody>
      </p:sp>
    </p:spTree>
    <p:extLst>
      <p:ext uri="{BB962C8B-B14F-4D97-AF65-F5344CB8AC3E}">
        <p14:creationId xmlns:p14="http://schemas.microsoft.com/office/powerpoint/2010/main" val="45564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A11AF-F1CB-1A22-A6E1-BDA3ACB4C7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5836" y="-427140"/>
            <a:ext cx="3305262" cy="4407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841AB-251B-0B9E-B1CD-E612376F50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2469" y="2878122"/>
            <a:ext cx="3305261" cy="44070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FF8A23-6968-422A-F21B-33410D2DA2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2470" y="-427139"/>
            <a:ext cx="3305261" cy="44070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C6C103-A50C-F9A3-DC4A-6BEAB5E5A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5837" y="2878123"/>
            <a:ext cx="3305261" cy="44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76026-16EE-DCF2-35EC-7B00384B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/>
          <a:stretch/>
        </p:blipFill>
        <p:spPr>
          <a:xfrm>
            <a:off x="3695420" y="169351"/>
            <a:ext cx="4776487" cy="32596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97BD2-440F-E8F3-8024-8D264A648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17732"/>
          <a:stretch/>
        </p:blipFill>
        <p:spPr>
          <a:xfrm>
            <a:off x="4598094" y="3856829"/>
            <a:ext cx="2675303" cy="26621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4A5B2-0F2F-BCA6-7136-D36F12BBE9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5" y="3021647"/>
            <a:ext cx="2741084" cy="36670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65F9A2-A7B2-ECEF-92DA-4C14878846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15615" b="5468"/>
          <a:stretch/>
        </p:blipFill>
        <p:spPr>
          <a:xfrm>
            <a:off x="8732808" y="2831528"/>
            <a:ext cx="3067759" cy="36874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6FED76-644A-E31D-2661-50664FE05E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t="50998" r="20761" b="13685"/>
          <a:stretch/>
        </p:blipFill>
        <p:spPr>
          <a:xfrm>
            <a:off x="693435" y="169351"/>
            <a:ext cx="2741084" cy="24220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C1FAF-F741-ED65-A98D-113F40BCF8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10587" r="15273" b="4770"/>
          <a:stretch/>
        </p:blipFill>
        <p:spPr>
          <a:xfrm>
            <a:off x="8732808" y="169351"/>
            <a:ext cx="3172259" cy="24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626CD-32C8-1608-E69B-012CC4B7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9" y="2283690"/>
            <a:ext cx="5751841" cy="4313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3178C9-DDA4-BF54-BE11-22FE05EDD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26474" r="13469" b="27919"/>
          <a:stretch/>
        </p:blipFill>
        <p:spPr>
          <a:xfrm>
            <a:off x="4843633" y="171311"/>
            <a:ext cx="4294207" cy="31277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ECDC76-6259-182A-5525-7CABB7C14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12681" r="10937"/>
          <a:stretch/>
        </p:blipFill>
        <p:spPr>
          <a:xfrm>
            <a:off x="9005106" y="2283690"/>
            <a:ext cx="2951544" cy="44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40CEA-ACBA-BB29-19FF-655A9CA8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42539" b="14423"/>
          <a:stretch/>
        </p:blipFill>
        <p:spPr>
          <a:xfrm>
            <a:off x="336797" y="350133"/>
            <a:ext cx="4144579" cy="29515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5FCDB-1A1C-5397-A11F-2B4CDB42F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20942" r="23609" b="2187"/>
          <a:stretch/>
        </p:blipFill>
        <p:spPr>
          <a:xfrm>
            <a:off x="5943550" y="1436202"/>
            <a:ext cx="6031253" cy="52717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19CD96-3A05-4ECF-1E3A-39676F5737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44218" b="15444"/>
          <a:stretch/>
        </p:blipFill>
        <p:spPr>
          <a:xfrm>
            <a:off x="4549955" y="350133"/>
            <a:ext cx="4363866" cy="2912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2BBD0D-58A1-8D6E-EDD5-4A47F0366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b="19980"/>
          <a:stretch/>
        </p:blipFill>
        <p:spPr>
          <a:xfrm>
            <a:off x="336797" y="3731018"/>
            <a:ext cx="5126355" cy="25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C880C-FEED-C33C-A950-550AD307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0" b="31646"/>
          <a:stretch/>
        </p:blipFill>
        <p:spPr>
          <a:xfrm>
            <a:off x="8696687" y="245960"/>
            <a:ext cx="3086100" cy="31830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F3738-8BE0-D008-47EC-A070CD5BD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8770"/>
          <a:stretch/>
        </p:blipFill>
        <p:spPr>
          <a:xfrm>
            <a:off x="409214" y="245960"/>
            <a:ext cx="3086100" cy="31830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3CB37-D521-C2D4-31E7-62CEF2CCEB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2" b="26414"/>
          <a:stretch/>
        </p:blipFill>
        <p:spPr>
          <a:xfrm>
            <a:off x="2291788" y="2966014"/>
            <a:ext cx="3086100" cy="36460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1A8DC-DE96-0361-0A87-E67D2C2558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5" b="19487"/>
          <a:stretch/>
        </p:blipFill>
        <p:spPr>
          <a:xfrm>
            <a:off x="6273478" y="2955641"/>
            <a:ext cx="3512870" cy="36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03F1B3-577D-76A7-5199-EF2A3617D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54" y="293615"/>
            <a:ext cx="4604840" cy="34536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3ECB09-ECE0-0381-2DE0-5DE8F5CB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0" y="117160"/>
            <a:ext cx="4982947" cy="37372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2F3A4E-BDAA-CF4C-0404-26BF9485A4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39" y="3364690"/>
            <a:ext cx="4266259" cy="31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2DEDF6-AC76-6264-2E11-F1BC90C715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2" y="252494"/>
            <a:ext cx="3773347" cy="2830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DED8C9-E7A3-7957-F58C-A9103FB952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23" y="252494"/>
            <a:ext cx="2651315" cy="3535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4E81E-82D1-DF0C-FDE8-2FE6DF0C2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01" y="599294"/>
            <a:ext cx="3196198" cy="56848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F05AB9-C843-8ED8-047E-91D6EEE9C6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51" y="3949198"/>
            <a:ext cx="3675406" cy="27565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E26F31-317B-DCB4-8251-953818510E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9" y="3303325"/>
            <a:ext cx="2612129" cy="34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82DA1-0A7B-1C46-859A-F16FA12C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0" b="15781"/>
          <a:stretch/>
        </p:blipFill>
        <p:spPr>
          <a:xfrm>
            <a:off x="3557330" y="127323"/>
            <a:ext cx="4853480" cy="4019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E60ABA-2B34-1577-8691-0F1F04C4A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4"/>
          <a:stretch/>
        </p:blipFill>
        <p:spPr>
          <a:xfrm>
            <a:off x="8410810" y="2967630"/>
            <a:ext cx="3401751" cy="37471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A9E2D-845E-CDB1-6328-C6AAC8CDB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/>
          <a:stretch/>
        </p:blipFill>
        <p:spPr>
          <a:xfrm>
            <a:off x="509202" y="3032795"/>
            <a:ext cx="3815148" cy="3747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12F18-8610-F8D4-51E5-B50DC8C46C8E}"/>
              </a:ext>
            </a:extLst>
          </p:cNvPr>
          <p:cNvSpPr txBox="1"/>
          <p:nvPr/>
        </p:nvSpPr>
        <p:spPr>
          <a:xfrm>
            <a:off x="9549114" y="824202"/>
            <a:ext cx="15584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</a:t>
            </a:r>
          </a:p>
        </p:txBody>
      </p:sp>
    </p:spTree>
    <p:extLst>
      <p:ext uri="{BB962C8B-B14F-4D97-AF65-F5344CB8AC3E}">
        <p14:creationId xmlns:p14="http://schemas.microsoft.com/office/powerpoint/2010/main" val="135232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A881E4-6564-615F-0161-411F4BA7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/>
          <a:stretch/>
        </p:blipFill>
        <p:spPr>
          <a:xfrm>
            <a:off x="952500" y="555585"/>
            <a:ext cx="5143500" cy="57468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94D390-EDFA-2E20-88EE-1DBC3364A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/>
          <a:stretch/>
        </p:blipFill>
        <p:spPr>
          <a:xfrm>
            <a:off x="6516449" y="555585"/>
            <a:ext cx="5143500" cy="57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9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9DE79-44FA-C6A1-F1DE-164DDD21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624110"/>
            <a:ext cx="10448924" cy="1280890"/>
          </a:xfrm>
        </p:spPr>
        <p:txBody>
          <a:bodyPr>
            <a:normAutofit fontScale="90000"/>
          </a:bodyPr>
          <a:lstStyle/>
          <a:p>
            <a:pPr lvl="0" indent="442913" defTabSz="914400" eaLnBrk="0" fontAlgn="base" hangingPunct="0">
              <a:spcAft>
                <a:spcPct val="0"/>
              </a:spcAft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Итоги проведения МЭ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ВсОШ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 технологии 2023-2024 по профилям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575FB3-8FC0-45F2-DD60-8D7594A3F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316500"/>
              </p:ext>
            </p:extLst>
          </p:nvPr>
        </p:nvGraphicFramePr>
        <p:xfrm>
          <a:off x="1203325" y="1968721"/>
          <a:ext cx="9502775" cy="2926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283">
                  <a:extLst>
                    <a:ext uri="{9D8B030D-6E8A-4147-A177-3AD203B41FA5}">
                      <a16:colId xmlns:a16="http://schemas.microsoft.com/office/drawing/2014/main" val="1028318205"/>
                    </a:ext>
                  </a:extLst>
                </a:gridCol>
                <a:gridCol w="3890596">
                  <a:extLst>
                    <a:ext uri="{9D8B030D-6E8A-4147-A177-3AD203B41FA5}">
                      <a16:colId xmlns:a16="http://schemas.microsoft.com/office/drawing/2014/main" val="793675155"/>
                    </a:ext>
                  </a:extLst>
                </a:gridCol>
                <a:gridCol w="2503996">
                  <a:extLst>
                    <a:ext uri="{9D8B030D-6E8A-4147-A177-3AD203B41FA5}">
                      <a16:colId xmlns:a16="http://schemas.microsoft.com/office/drawing/2014/main" val="371566862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377188641"/>
                    </a:ext>
                  </a:extLst>
                </a:gridCol>
              </a:tblGrid>
              <a:tr h="718128"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Профили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Призёры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8478577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920223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ТТ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447947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898342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РБ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532229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47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75" indent="443230" algn="ctr">
                        <a:lnSpc>
                          <a:spcPct val="112000"/>
                        </a:lnSpc>
                        <a:spcAft>
                          <a:spcPts val="65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173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5287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19E647-CCF4-C96D-B807-18E86D34D4B7}"/>
              </a:ext>
            </a:extLst>
          </p:cNvPr>
          <p:cNvSpPr txBox="1"/>
          <p:nvPr/>
        </p:nvSpPr>
        <p:spPr>
          <a:xfrm>
            <a:off x="1390650" y="5229225"/>
            <a:ext cx="913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Всего приняли участие 781 обучающийся (7-11 классов)</a:t>
            </a:r>
            <a:r>
              <a:rPr lang="ru-RU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КД – 112 уч., ТТ – 111 уч., РБ – 54 уч., ИБ – 496 уч.</a:t>
            </a:r>
            <a:r>
              <a:rPr lang="ru-RU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победителей и призёров: 220.</a:t>
            </a: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8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845B01-4E34-2354-6357-27B97B0B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5992"/>
          <a:stretch/>
        </p:blipFill>
        <p:spPr>
          <a:xfrm>
            <a:off x="4893891" y="1285889"/>
            <a:ext cx="7009495" cy="48371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9D240-0621-FDED-303D-98D8365B3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31055"/>
          <a:stretch/>
        </p:blipFill>
        <p:spPr>
          <a:xfrm>
            <a:off x="405113" y="1285889"/>
            <a:ext cx="4163785" cy="47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F852E-3131-E25D-A5DF-9AB1DA80D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8" y="392761"/>
            <a:ext cx="4522679" cy="6030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80D33-DEB4-EEF6-474F-B5FE5D516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49" y="392761"/>
            <a:ext cx="4522679" cy="60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6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7991D7-BE38-4BDD-8217-18D81E2F19DF}"/>
              </a:ext>
            </a:extLst>
          </p:cNvPr>
          <p:cNvSpPr txBox="1"/>
          <p:nvPr/>
        </p:nvSpPr>
        <p:spPr>
          <a:xfrm>
            <a:off x="914400" y="2418080"/>
            <a:ext cx="1113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8495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56111-38DD-AF07-C49B-C39B3875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305705"/>
            <a:ext cx="9909492" cy="1280890"/>
          </a:xfrm>
        </p:spPr>
        <p:txBody>
          <a:bodyPr>
            <a:normAutofit/>
          </a:bodyPr>
          <a:lstStyle/>
          <a:p>
            <a:r>
              <a:rPr lang="ru-RU" sz="2800" b="1" dirty="0"/>
              <a:t>Сравнение участников МЭ за 2022-2023 и 2023-2024 учебные года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8039E74-56FB-394B-FEB9-FDDCE63D8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50720"/>
              </p:ext>
            </p:extLst>
          </p:nvPr>
        </p:nvGraphicFramePr>
        <p:xfrm>
          <a:off x="1837373" y="1412240"/>
          <a:ext cx="8915400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9F84CA-73CB-B767-CE16-073490586E0F}"/>
              </a:ext>
            </a:extLst>
          </p:cNvPr>
          <p:cNvSpPr txBox="1"/>
          <p:nvPr/>
        </p:nvSpPr>
        <p:spPr>
          <a:xfrm>
            <a:off x="1270000" y="4835592"/>
            <a:ext cx="4663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2945 - участников ШЭ в Одинцовском </a:t>
            </a:r>
            <a:r>
              <a:rPr lang="ru-RU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– прошли на МЭ – 3,4%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 – приняли участие – 58%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– призёры МЭ – 37%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– победители МЭ –10 %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AD3CB-8754-C78A-BFE0-C1FCB273F575}"/>
              </a:ext>
            </a:extLst>
          </p:cNvPr>
          <p:cNvSpPr txBox="1"/>
          <p:nvPr/>
        </p:nvSpPr>
        <p:spPr>
          <a:xfrm>
            <a:off x="6183219" y="5112590"/>
            <a:ext cx="334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277 –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на МЭ 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 – приняли участие – 24%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– призёры МЭ – 67%</a:t>
            </a:r>
          </a:p>
          <a:p>
            <a:pPr algn="just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– победители МЭ – 25%</a:t>
            </a:r>
          </a:p>
        </p:txBody>
      </p:sp>
    </p:spTree>
    <p:extLst>
      <p:ext uri="{BB962C8B-B14F-4D97-AF65-F5344CB8AC3E}">
        <p14:creationId xmlns:p14="http://schemas.microsoft.com/office/powerpoint/2010/main" val="4116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3C15D-18B6-372B-3020-432FD31C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624110"/>
            <a:ext cx="10304710" cy="1280890"/>
          </a:xfrm>
        </p:spPr>
        <p:txBody>
          <a:bodyPr/>
          <a:lstStyle/>
          <a:p>
            <a:r>
              <a:rPr lang="ru-RU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ilroy-Regular"/>
              </a:rPr>
              <a:t>Проходные баллы на МЭ </a:t>
            </a:r>
            <a:r>
              <a:rPr lang="ru-RU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ilroy-Regular"/>
              </a:rPr>
              <a:t>ВсОШ</a:t>
            </a:r>
            <a:r>
              <a:rPr lang="ru-RU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ilroy-Regular"/>
              </a:rPr>
              <a:t> 2023/2024 (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ilroy-Regular"/>
              </a:rPr>
              <a:t>max 25)</a:t>
            </a:r>
            <a:r>
              <a:rPr lang="ru-RU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ilroy-Regular"/>
              </a:rPr>
              <a:t> 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D86A89-9EC5-AEF5-9763-E9015A8DB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2184"/>
              </p:ext>
            </p:extLst>
          </p:nvPr>
        </p:nvGraphicFramePr>
        <p:xfrm>
          <a:off x="1160462" y="1428750"/>
          <a:ext cx="5172075" cy="4374973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3525932116"/>
                    </a:ext>
                  </a:extLst>
                </a:gridCol>
                <a:gridCol w="2627312">
                  <a:extLst>
                    <a:ext uri="{9D8B030D-6E8A-4147-A177-3AD203B41FA5}">
                      <a16:colId xmlns:a16="http://schemas.microsoft.com/office/drawing/2014/main" val="1050419816"/>
                    </a:ext>
                  </a:extLst>
                </a:gridCol>
              </a:tblGrid>
              <a:tr h="4463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КД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20999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балла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70448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классы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57597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45767"/>
                  </a:ext>
                </a:extLst>
              </a:tr>
              <a:tr h="358021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12485"/>
                  </a:ext>
                </a:extLst>
              </a:tr>
              <a:tr h="4463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ТТ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4833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590526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классы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71894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85389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7846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53F4A4-D979-122F-80A3-8296B890C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10192"/>
              </p:ext>
            </p:extLst>
          </p:nvPr>
        </p:nvGraphicFramePr>
        <p:xfrm>
          <a:off x="6652418" y="1474001"/>
          <a:ext cx="5172075" cy="4329722"/>
        </p:xfrm>
        <a:graphic>
          <a:graphicData uri="http://schemas.openxmlformats.org/drawingml/2006/table">
            <a:tbl>
              <a:tblPr/>
              <a:tblGrid>
                <a:gridCol w="2581275">
                  <a:extLst>
                    <a:ext uri="{9D8B030D-6E8A-4147-A177-3AD203B41FA5}">
                      <a16:colId xmlns:a16="http://schemas.microsoft.com/office/drawing/2014/main" val="399295886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920668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</a:rPr>
                        <a:t>Технология РТ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54748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03744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классы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45316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60685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76227"/>
                  </a:ext>
                </a:extLst>
              </a:tr>
              <a:tr h="4463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ИБ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61333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79093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классы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138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63867"/>
                  </a:ext>
                </a:extLst>
              </a:tr>
              <a:tr h="446328"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баллов</a:t>
                      </a:r>
                    </a:p>
                  </a:txBody>
                  <a:tcPr marL="5978" marR="5978" marT="3985" marB="398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735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43EAF8-352C-5623-E749-CEAAB63394F6}"/>
              </a:ext>
            </a:extLst>
          </p:cNvPr>
          <p:cNvSpPr txBox="1"/>
          <p:nvPr/>
        </p:nvSpPr>
        <p:spPr>
          <a:xfrm>
            <a:off x="1390400" y="6049224"/>
            <a:ext cx="1052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Муниципальный этап | МБУ ДПО Одинцовский УМЦ "Развитие образования" (odinedu.ru)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8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9A6126-EF31-5C30-E3A0-51A8E2EFA59B}"/>
              </a:ext>
            </a:extLst>
          </p:cNvPr>
          <p:cNvSpPr txBox="1"/>
          <p:nvPr/>
        </p:nvSpPr>
        <p:spPr>
          <a:xfrm>
            <a:off x="2809875" y="685800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Проходные баллы на Региональный Этап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8810CF6-CF5F-8E0F-D24F-B4A059C56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71225"/>
              </p:ext>
            </p:extLst>
          </p:nvPr>
        </p:nvGraphicFramePr>
        <p:xfrm>
          <a:off x="866775" y="1686580"/>
          <a:ext cx="10591800" cy="3925208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1168485458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66422972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756300847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010479992"/>
                    </a:ext>
                  </a:extLst>
                </a:gridCol>
              </a:tblGrid>
              <a:tr h="3925208">
                <a:tc>
                  <a:txBody>
                    <a:bodyPr/>
                    <a:lstStyle/>
                    <a:p>
                      <a:pPr fontAlgn="ctr"/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КДДТ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ТТТТ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</a:t>
                      </a:r>
                    </a:p>
                  </a:txBody>
                  <a:tcPr marL="85675" marR="85675" marT="38554" marB="385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</a:t>
                      </a:r>
                      <a:r>
                        <a:rPr lang="ru-RU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89,25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80,75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5675" marR="85675" marT="38554" marB="385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5675" marR="85675" marT="38554" marB="385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b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85675" marR="85675" marT="38554" marB="385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125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AB93D7-68C3-F776-CC5B-B3E032F46CD6}"/>
              </a:ext>
            </a:extLst>
          </p:cNvPr>
          <p:cNvSpPr txBox="1"/>
          <p:nvPr/>
        </p:nvSpPr>
        <p:spPr>
          <a:xfrm>
            <a:off x="7858125" y="608934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Региональный этап (</a:t>
            </a:r>
            <a:r>
              <a:rPr lang="en-US" dirty="0">
                <a:hlinkClick r:id="rId2"/>
              </a:rPr>
              <a:t>olympmo.ru)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16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2B57C-5FCB-DE99-D6DF-56B1B661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5" y="624110"/>
            <a:ext cx="10399712" cy="128089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Проходные баллы на заключительный этап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567C7A-6EC3-F1CF-B225-68FAFCEFD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43755"/>
              </p:ext>
            </p:extLst>
          </p:nvPr>
        </p:nvGraphicFramePr>
        <p:xfrm>
          <a:off x="896144" y="1561465"/>
          <a:ext cx="10399712" cy="3124200"/>
        </p:xfrm>
        <a:graphic>
          <a:graphicData uri="http://schemas.openxmlformats.org/drawingml/2006/table">
            <a:tbl>
              <a:tblPr/>
              <a:tblGrid>
                <a:gridCol w="4790281">
                  <a:extLst>
                    <a:ext uri="{9D8B030D-6E8A-4147-A177-3AD203B41FA5}">
                      <a16:colId xmlns:a16="http://schemas.microsoft.com/office/drawing/2014/main" val="520841634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18737068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399616869"/>
                    </a:ext>
                  </a:extLst>
                </a:gridCol>
                <a:gridCol w="1913731">
                  <a:extLst>
                    <a:ext uri="{9D8B030D-6E8A-4147-A177-3AD203B41FA5}">
                      <a16:colId xmlns:a16="http://schemas.microsoft.com/office/drawing/2014/main" val="4293820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предмет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9 </a:t>
                      </a:r>
                      <a:r>
                        <a:rPr lang="ru-RU" sz="3200" b="1" dirty="0" err="1">
                          <a:effectLst/>
                        </a:rPr>
                        <a:t>кл</a:t>
                      </a:r>
                      <a:endParaRPr lang="ru-RU" sz="3200" b="1" dirty="0">
                        <a:effectLst/>
                      </a:endParaRP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10 </a:t>
                      </a:r>
                      <a:r>
                        <a:rPr lang="ru-RU" sz="3200" b="1" dirty="0" err="1">
                          <a:effectLst/>
                        </a:rPr>
                        <a:t>кл</a:t>
                      </a:r>
                      <a:endParaRPr lang="ru-RU" sz="3200" b="1" dirty="0">
                        <a:effectLst/>
                      </a:endParaRP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11 </a:t>
                      </a:r>
                      <a:r>
                        <a:rPr lang="ru-RU" sz="3200" b="1" dirty="0" err="1">
                          <a:effectLst/>
                        </a:rPr>
                        <a:t>кл</a:t>
                      </a:r>
                      <a:endParaRPr lang="ru-RU" sz="3200" b="1" dirty="0">
                        <a:effectLst/>
                      </a:endParaRP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5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Технология (КД)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91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88,3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88,5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96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Технология (ТТТТ)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92,5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94,5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95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89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Технология (РТ)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74,2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71,83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70,5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05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Технология (ИБ)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55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>
                          <a:effectLst/>
                        </a:rPr>
                        <a:t>52,5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3200" b="1" dirty="0">
                          <a:effectLst/>
                        </a:rPr>
                        <a:t>54</a:t>
                      </a:r>
                    </a:p>
                  </a:txBody>
                  <a:tcPr marL="152400" marR="152400" marT="68580" marB="68580" anchor="ctr">
                    <a:lnL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16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7C5D78-0BBA-2138-73CB-B6532ED8601A}"/>
              </a:ext>
            </a:extLst>
          </p:cNvPr>
          <p:cNvSpPr txBox="1"/>
          <p:nvPr/>
        </p:nvSpPr>
        <p:spPr>
          <a:xfrm>
            <a:off x="5057775" y="57912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Заключительный этап (</a:t>
            </a:r>
            <a:r>
              <a:rPr lang="en-US" dirty="0">
                <a:hlinkClick r:id="rId2"/>
              </a:rPr>
              <a:t>olympmo.ru)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1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99B5A-D5BE-721C-7F8A-E81287FB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040" y="306333"/>
            <a:ext cx="9787572" cy="128089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РЭ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технологии </a:t>
            </a:r>
            <a:r>
              <a:rPr lang="ru-RU" sz="4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Одинцовский городской округ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458F9-FA26-224B-F588-0FAF3D6C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360" y="2133600"/>
            <a:ext cx="10021252" cy="377762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Одинцовского городского округа в РЭ приняли участие 13 обучающихся Победитель – 1, призёров – 8.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заключительном этапе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ВсОШ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призовые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места: профиль «Робототехника»: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Калмык Иоанн Анатольевич 10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МАОУ Зареченская СОШ	10	Призер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Фокин Валерий Алексеевич 11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МБОУ ОЦ «ФЛАГМАН»	11	Призер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86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5E68-1A9E-9C79-6968-F9C2373A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501570"/>
            <a:ext cx="10163175" cy="138510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Задания школьного этапа 2022-2023 (olympmo.ru)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Задания муниципального этапа 2023-2024 (olympmo.ru)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Задания регионального этапа 2023-2024 (olympmo.ru)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106BC-6D25-2478-F3BA-FAD95A1B63CD}"/>
              </a:ext>
            </a:extLst>
          </p:cNvPr>
          <p:cNvSpPr txBox="1"/>
          <p:nvPr/>
        </p:nvSpPr>
        <p:spPr>
          <a:xfrm>
            <a:off x="1547395" y="2177524"/>
            <a:ext cx="106446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Трудности в теоретическом этапе: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Задания на расшифровку терминов в сфере технологии;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Решение технологических задач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 на смекалку;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Решение комбинаторной задачи; </a:t>
            </a: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ходе проверки творческих проектов жюри были выявлены следующие недочеты: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несоответствие качества оформления пояснительной записки;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нет четкого пояснения актуальности и обоснование проблемы;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очень краткая информация по содержанию проекта;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нет экологического и экономического обоснования будущего изделия;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в полном объеме представлена информация о конструкторской документации 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(схемы, чертежи, технологические карты);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низкий уровень изготовления творческих проектов отдельными учащимися; </a:t>
            </a: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некоторых изделиях отсутствовала оригинальность конструкции.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449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49E81-5C88-E834-90B8-8E4ACFCB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36E08BD-6168-74F7-6376-4AAFE8E79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99" t="20168" r="27854" b="66656"/>
          <a:stretch/>
        </p:blipFill>
        <p:spPr>
          <a:xfrm>
            <a:off x="5690882" y="1330960"/>
            <a:ext cx="6501118" cy="101128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85BEDF-A68C-74A3-8E28-14C6F428C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4" t="19407" r="28333" b="9101"/>
          <a:stretch/>
        </p:blipFill>
        <p:spPr>
          <a:xfrm>
            <a:off x="264160" y="1330960"/>
            <a:ext cx="5618480" cy="4902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748CFA-3DD5-8022-0092-6F4DC36A6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7" t="23556" r="33583" b="9101"/>
          <a:stretch/>
        </p:blipFill>
        <p:spPr>
          <a:xfrm>
            <a:off x="6816517" y="2092960"/>
            <a:ext cx="4328160" cy="46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489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2041</TotalTime>
  <Words>559</Words>
  <Application>Microsoft Office PowerPoint</Application>
  <PresentationFormat>Широкоэкранный</PresentationFormat>
  <Paragraphs>132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Gilroy-Regular</vt:lpstr>
      <vt:lpstr>Times New Roman</vt:lpstr>
      <vt:lpstr>Wingdings 3</vt:lpstr>
      <vt:lpstr>Легкий дым</vt:lpstr>
      <vt:lpstr>Анализ олимпиадного движения 2023-2024 уч.г.</vt:lpstr>
      <vt:lpstr>Итоги проведения МЭ ВсОШ по технологии 2023-2024 по профилям </vt:lpstr>
      <vt:lpstr>Сравнение участников МЭ за 2022-2023 и 2023-2024 учебные года</vt:lpstr>
      <vt:lpstr>Проходные баллы на МЭ ВсОШ 2023/2024 (max 25) </vt:lpstr>
      <vt:lpstr>Презентация PowerPoint</vt:lpstr>
      <vt:lpstr>Проходные баллы на заключительный этап</vt:lpstr>
      <vt:lpstr>Результаты РЭ ВсОШ по технологии Одинцовский городской округ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олимпиадного движения 2022-2023 уч.г.</dc:title>
  <dc:creator>Наталья Зобова</dc:creator>
  <cp:lastModifiedBy>а щдшк</cp:lastModifiedBy>
  <cp:revision>12</cp:revision>
  <dcterms:created xsi:type="dcterms:W3CDTF">2023-06-13T16:12:23Z</dcterms:created>
  <dcterms:modified xsi:type="dcterms:W3CDTF">2024-05-23T06:17:29Z</dcterms:modified>
</cp:coreProperties>
</file>