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34" r:id="rId3"/>
    <p:sldId id="322" r:id="rId4"/>
    <p:sldId id="336" r:id="rId5"/>
    <p:sldId id="337" r:id="rId6"/>
    <p:sldId id="344" r:id="rId7"/>
    <p:sldId id="338" r:id="rId8"/>
    <p:sldId id="339" r:id="rId9"/>
    <p:sldId id="340" r:id="rId10"/>
    <p:sldId id="341" r:id="rId11"/>
    <p:sldId id="342" r:id="rId12"/>
    <p:sldId id="343" r:id="rId13"/>
    <p:sldId id="345" r:id="rId14"/>
    <p:sldId id="34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3742" autoAdjust="0"/>
  </p:normalViewPr>
  <p:slideViewPr>
    <p:cSldViewPr snapToGrid="0">
      <p:cViewPr varScale="1">
        <p:scale>
          <a:sx n="108" d="100"/>
          <a:sy n="108" d="100"/>
        </p:scale>
        <p:origin x="8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8154F-ABA7-400B-B76D-8870E04A8A7A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824F4-F5F5-4397-9F58-927C624EB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2DF37-590A-49C3-BD96-305BD9E80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5C63A5-E284-4E61-8AA9-7EAC8392C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E0DA9-7298-40BA-A498-ECDDD91D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4F22-2BC3-497D-978D-EFE8626C9F01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E4346C-2045-4196-8CE9-069C9C96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FA638-F796-4681-801F-F9681AFB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752F-41F9-46D5-A674-4F7325F63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2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CA460-417B-4A0A-8AE4-F742B02E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49B511-8B4C-4967-BB47-D6D2268F3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BD36D-C80B-46AA-839D-AED9C174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4F22-2BC3-497D-978D-EFE8626C9F01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F5B87A-24FA-45C3-890A-C6D21C88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20E9D-800B-4C7B-BD86-A37894B4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752F-41F9-46D5-A674-4F7325F63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0B855B-B3BC-4C90-995A-0250912A8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16F01E-B626-4A68-9899-A83CBF9A6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AC050A-1BA1-4C80-B94D-685F37A3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4F22-2BC3-497D-978D-EFE8626C9F01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F7A01F-F59E-4F02-93FF-3488C756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78CF3-7DFC-49B8-8A4C-79BEA861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752F-41F9-46D5-A674-4F7325F63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9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BE546-99C6-834A-9047-0C5D9671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723CE7-129A-C247-9ABC-EAD16D7E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6514" y="4700588"/>
            <a:ext cx="473165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BE143-CA48-2744-AF7A-08BA0569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2743200" cy="365125"/>
          </a:xfrm>
        </p:spPr>
        <p:txBody>
          <a:bodyPr/>
          <a:lstStyle/>
          <a:p>
            <a:fld id="{77B72592-4E1F-6946-9EE0-F90613AC3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99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D75F-7DCD-0D45-B58B-CFF1756F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14" y="365125"/>
            <a:ext cx="8247185" cy="1325563"/>
          </a:xfrm>
        </p:spPr>
        <p:txBody>
          <a:bodyPr anchor="t">
            <a:normAutofit/>
          </a:bodyPr>
          <a:lstStyle>
            <a:lvl1pPr algn="ctr"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D430BF-A7CE-4D44-AF78-5BE6412D9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707"/>
            <a:ext cx="10515600" cy="40902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AA5899-24AB-FB4D-BF1B-2A11BAF7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2800" y="6497759"/>
            <a:ext cx="2743200" cy="365125"/>
          </a:xfrm>
        </p:spPr>
        <p:txBody>
          <a:bodyPr/>
          <a:lstStyle/>
          <a:p>
            <a:fld id="{77B72592-4E1F-6946-9EE0-F90613AC3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05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D75F-7DCD-0D45-B58B-CFF1756F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14" y="365125"/>
            <a:ext cx="8247185" cy="1325563"/>
          </a:xfrm>
        </p:spPr>
        <p:txBody>
          <a:bodyPr anchor="t">
            <a:normAutofit/>
          </a:bodyPr>
          <a:lstStyle>
            <a:lvl1pPr algn="ctr"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AA5899-24AB-FB4D-BF1B-2A11BAF7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2799" y="6486036"/>
            <a:ext cx="2743200" cy="365125"/>
          </a:xfrm>
        </p:spPr>
        <p:txBody>
          <a:bodyPr/>
          <a:lstStyle/>
          <a:p>
            <a:fld id="{77B72592-4E1F-6946-9EE0-F90613AC35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C50579F-4E81-9948-A2AD-B9DC2C210C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732" y="2356339"/>
            <a:ext cx="2995207" cy="26963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id="{1A6592E5-BC06-474C-A7F7-623B20F3B4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64061" y="2356339"/>
            <a:ext cx="2995207" cy="26963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Рисунок 4">
            <a:extLst>
              <a:ext uri="{FF2B5EF4-FFF2-40B4-BE49-F238E27FC236}">
                <a16:creationId xmlns:a16="http://schemas.microsoft.com/office/drawing/2014/main" id="{6F56A1F1-266E-2B40-9F6C-67E3319E4B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98396" y="2356339"/>
            <a:ext cx="2995207" cy="26963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11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D75F-7DCD-0D45-B58B-CFF1756F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14" y="365125"/>
            <a:ext cx="8247185" cy="1325563"/>
          </a:xfrm>
        </p:spPr>
        <p:txBody>
          <a:bodyPr anchor="t">
            <a:normAutofit/>
          </a:bodyPr>
          <a:lstStyle>
            <a:lvl1pPr algn="ctr"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AA5899-24AB-FB4D-BF1B-2A11BAF7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2800" y="6486036"/>
            <a:ext cx="2743200" cy="365125"/>
          </a:xfrm>
        </p:spPr>
        <p:txBody>
          <a:bodyPr/>
          <a:lstStyle/>
          <a:p>
            <a:fld id="{77B72592-4E1F-6946-9EE0-F90613AC35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id="{AE10CF39-E408-AD4E-BD85-EAE89E5AE1D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55663" y="2262188"/>
            <a:ext cx="10498137" cy="3916362"/>
          </a:xfrm>
        </p:spPr>
        <p:txBody>
          <a:bodyPr/>
          <a:lstStyle>
            <a:lvl1pPr>
              <a:defRPr>
                <a:ln>
                  <a:solidFill>
                    <a:srgbClr val="062052"/>
                  </a:solidFill>
                </a:ln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77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D75F-7DCD-0D45-B58B-CFF1756F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14" y="365125"/>
            <a:ext cx="8247185" cy="1325563"/>
          </a:xfrm>
        </p:spPr>
        <p:txBody>
          <a:bodyPr anchor="t">
            <a:normAutofit/>
          </a:bodyPr>
          <a:lstStyle>
            <a:lvl1pPr algn="ctr"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AA5899-24AB-FB4D-BF1B-2A11BAF7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2743200" cy="365125"/>
          </a:xfrm>
        </p:spPr>
        <p:txBody>
          <a:bodyPr/>
          <a:lstStyle/>
          <a:p>
            <a:fld id="{77B72592-4E1F-6946-9EE0-F90613AC35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Диаграмма 4">
            <a:extLst>
              <a:ext uri="{FF2B5EF4-FFF2-40B4-BE49-F238E27FC236}">
                <a16:creationId xmlns:a16="http://schemas.microsoft.com/office/drawing/2014/main" id="{0B83ADBB-2DAB-9146-811B-2C416978165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106614" y="2016125"/>
            <a:ext cx="8464674" cy="4044950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E41462F-D409-204D-8E5B-4996C52FA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533" y="2262188"/>
            <a:ext cx="2578100" cy="43100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0463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D75F-7DCD-0D45-B58B-CFF1756F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14" y="365125"/>
            <a:ext cx="8247185" cy="1325563"/>
          </a:xfrm>
        </p:spPr>
        <p:txBody>
          <a:bodyPr anchor="t">
            <a:normAutofit/>
          </a:bodyPr>
          <a:lstStyle>
            <a:lvl1pPr algn="ctr"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AA5899-24AB-FB4D-BF1B-2A11BAF7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2743200" cy="365125"/>
          </a:xfrm>
        </p:spPr>
        <p:txBody>
          <a:bodyPr/>
          <a:lstStyle/>
          <a:p>
            <a:fld id="{77B72592-4E1F-6946-9EE0-F90613AC35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Рисунок SmartArt 3">
            <a:extLst>
              <a:ext uri="{FF2B5EF4-FFF2-40B4-BE49-F238E27FC236}">
                <a16:creationId xmlns:a16="http://schemas.microsoft.com/office/drawing/2014/main" id="{776B7571-9021-CF44-8310-B99DB22A824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3106738" y="1839913"/>
            <a:ext cx="8545512" cy="4303712"/>
          </a:xfrm>
        </p:spPr>
        <p:txBody>
          <a:bodyPr/>
          <a:lstStyle/>
          <a:p>
            <a:r>
              <a:rPr lang="ru-RU"/>
              <a:t>Вставка рисунка SmartArt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EEC860F-BBD4-854F-8D65-5636DACEA3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4950" y="2238375"/>
            <a:ext cx="2754313" cy="448627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3250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41800-A3B0-7A42-AE9F-26EDE657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365125"/>
            <a:ext cx="8077200" cy="1325563"/>
          </a:xfrm>
        </p:spPr>
        <p:txBody>
          <a:bodyPr anchor="t">
            <a:normAutofit/>
          </a:bodyPr>
          <a:lstStyle>
            <a:lvl1pPr algn="ctr"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ED10A6-C8DF-5542-83F6-40410F8A0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CEA9A5-4359-DA40-9D8F-AD7562A9C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CB06E-E4DA-F94D-A32A-CBA6C1FD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2800" y="6460148"/>
            <a:ext cx="2743200" cy="365125"/>
          </a:xfrm>
        </p:spPr>
        <p:txBody>
          <a:bodyPr/>
          <a:lstStyle/>
          <a:p>
            <a:fld id="{77B72592-4E1F-6946-9EE0-F90613AC3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177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D36F6-060E-AC47-9362-D9924615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2" y="365125"/>
            <a:ext cx="8260496" cy="1325563"/>
          </a:xfrm>
        </p:spPr>
        <p:txBody>
          <a:bodyPr anchor="t">
            <a:normAutofit/>
          </a:bodyPr>
          <a:lstStyle>
            <a:lvl1pPr algn="ctr"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A6CCE5-775F-0F49-8328-49BE10AC8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1E6995-59D9-8D41-B008-1AC7AD5D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7968FB-E3BE-0E4B-9CD5-F1762A557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11A1D4-BFC3-8248-B41B-C0C68D661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52A045-861F-984B-8602-2E559ACF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2800" y="6460148"/>
            <a:ext cx="2743200" cy="365125"/>
          </a:xfrm>
        </p:spPr>
        <p:txBody>
          <a:bodyPr/>
          <a:lstStyle/>
          <a:p>
            <a:fld id="{77B72592-4E1F-6946-9EE0-F90613AC3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84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04847-2286-4C17-B414-4E958D0A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6E4F5-E0F5-48D7-9A6B-F1E474E64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D375DC-8F3B-4ACF-B8E3-CFF123D8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4F22-2BC3-497D-978D-EFE8626C9F01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BF9BA-5B6B-4B01-B157-A3C46358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BC1740-562E-4A4B-9E7C-5F1D4737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752F-41F9-46D5-A674-4F7325F63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11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53DBF-9166-B149-A1B5-E854C2CE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265" y="59532"/>
            <a:ext cx="4400427" cy="623887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ADB1CA-6852-7749-AEB8-853B2851C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40388" y="9953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017096-FB69-A444-9A1F-B7A1CACC6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2892"/>
            <a:ext cx="4400427" cy="35360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66E8BF-A0DD-6941-AFFB-A9CAA4BA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2743200" cy="365125"/>
          </a:xfrm>
        </p:spPr>
        <p:txBody>
          <a:bodyPr/>
          <a:lstStyle/>
          <a:p>
            <a:fld id="{77B72592-4E1F-6946-9EE0-F90613AC3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409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B07D7-EE50-DC4C-80C9-5178DC5B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3F5166-6A65-BA46-AFDF-0D98E79F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2800" y="6506482"/>
            <a:ext cx="2743200" cy="365125"/>
          </a:xfrm>
        </p:spPr>
        <p:txBody>
          <a:bodyPr/>
          <a:lstStyle/>
          <a:p>
            <a:fld id="{77B72592-4E1F-6946-9EE0-F90613AC3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3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BF0FA1-E6A6-3645-B2C4-4C49B5538025}"/>
              </a:ext>
            </a:extLst>
          </p:cNvPr>
          <p:cNvSpPr txBox="1"/>
          <p:nvPr/>
        </p:nvSpPr>
        <p:spPr>
          <a:xfrm>
            <a:off x="814753" y="1220742"/>
            <a:ext cx="10931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ГОСУДАРСТВЕННОЕ ОБРАЗОВАТЕЛЬНОЕ УЧРЕЖДЕНИЕ ВЫСШЕГО ОБРАЗОВАНИЯ </a:t>
            </a:r>
          </a:p>
          <a:p>
            <a:pPr algn="ctr"/>
            <a:r>
              <a:rPr lang="ru-RU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МОСКОВСКОЙ ОБЛАСТИ </a:t>
            </a:r>
          </a:p>
          <a:p>
            <a:pPr algn="ctr"/>
            <a:r>
              <a:rPr lang="ru-RU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МОСКОВСКИЙ ГОСУДАРСТВЕННЫЙ ОБЛАСТНОЙ УНИВЕРСИТЕТ </a:t>
            </a:r>
          </a:p>
          <a:p>
            <a:pPr algn="ctr"/>
            <a:r>
              <a:rPr lang="ru-RU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(МГОУ)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A3E114-ADEF-8246-BF7A-310B8730B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786" y="4947254"/>
            <a:ext cx="358720" cy="3651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87FC6E-12E8-7C4C-ACBB-74AB38CFF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86" y="5396047"/>
            <a:ext cx="358720" cy="3587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id="{9D2F3F24-09F6-9B4D-B037-B2EAC5CBC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786" y="5885326"/>
            <a:ext cx="358720" cy="35872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80BC3A-2C29-EC4A-8247-4AA17A3FD4B6}"/>
              </a:ext>
            </a:extLst>
          </p:cNvPr>
          <p:cNvSpPr/>
          <p:nvPr/>
        </p:nvSpPr>
        <p:spPr>
          <a:xfrm>
            <a:off x="926123" y="4588375"/>
            <a:ext cx="3950677" cy="2087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D476909-0A53-D341-8741-876235D6EFE8}"/>
              </a:ext>
            </a:extLst>
          </p:cNvPr>
          <p:cNvSpPr/>
          <p:nvPr/>
        </p:nvSpPr>
        <p:spPr>
          <a:xfrm>
            <a:off x="2678139" y="4588375"/>
            <a:ext cx="40925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u="none" strike="noStrike" dirty="0">
                <a:solidFill>
                  <a:schemeClr val="tx1"/>
                </a:solidFill>
                <a:effectLst/>
                <a:latin typeface="+mn-lt"/>
              </a:rPr>
              <a:t>НАШИ КОНТАКТЫ:</a:t>
            </a:r>
          </a:p>
          <a:p>
            <a:pPr algn="l"/>
            <a:r>
              <a:rPr lang="ru-RU" b="1" i="0" u="none" strike="noStrike" dirty="0">
                <a:solidFill>
                  <a:schemeClr val="tx1"/>
                </a:solidFill>
                <a:effectLst/>
                <a:latin typeface="+mn-lt"/>
              </a:rPr>
              <a:t>105005, г. Москва, ул. Радио, д. 10А</a:t>
            </a:r>
          </a:p>
          <a:p>
            <a:pPr algn="l"/>
            <a:r>
              <a:rPr lang="ru-RU" b="1" i="0" u="none" strike="noStrike" dirty="0">
                <a:solidFill>
                  <a:schemeClr val="tx1"/>
                </a:solidFill>
                <a:effectLst/>
                <a:latin typeface="+mn-lt"/>
              </a:rPr>
              <a:t>Телефон: (495) 780-09-43, доб. 1342</a:t>
            </a:r>
          </a:p>
          <a:p>
            <a:pPr algn="l"/>
            <a:r>
              <a:rPr lang="en" b="1" i="0" u="none" strike="noStrike" dirty="0">
                <a:solidFill>
                  <a:schemeClr val="tx1"/>
                </a:solidFill>
                <a:effectLst/>
                <a:latin typeface="+mn-lt"/>
              </a:rPr>
              <a:t>E-mail: office@mgou.ru</a:t>
            </a:r>
          </a:p>
          <a:p>
            <a:pPr algn="l"/>
            <a:r>
              <a:rPr lang="ru-RU" b="1" i="0" u="none" strike="noStrike" dirty="0">
                <a:solidFill>
                  <a:schemeClr val="tx1"/>
                </a:solidFill>
                <a:effectLst/>
                <a:latin typeface="+mn-lt"/>
              </a:rPr>
              <a:t>Сайт: </a:t>
            </a:r>
            <a:r>
              <a:rPr lang="en" b="1" i="0" u="none" strike="noStrike" dirty="0">
                <a:solidFill>
                  <a:schemeClr val="tx1"/>
                </a:solidFill>
                <a:effectLst/>
                <a:latin typeface="+mn-lt"/>
              </a:rPr>
              <a:t>http://mgou.ru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DE0B01-0721-2741-93C3-57AF566A541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012" y="4649484"/>
            <a:ext cx="1833494" cy="18334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E013D1E-AE71-4043-81E4-7BCD3B309564}"/>
              </a:ext>
            </a:extLst>
          </p:cNvPr>
          <p:cNvSpPr txBox="1"/>
          <p:nvPr/>
        </p:nvSpPr>
        <p:spPr>
          <a:xfrm>
            <a:off x="7139354" y="4649484"/>
            <a:ext cx="4607168" cy="179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800" b="1" dirty="0">
                <a:solidFill>
                  <a:schemeClr val="bg1"/>
                </a:solidFill>
              </a:rPr>
              <a:t>МЫ ЖДЁМ ВАС В СОЦИАЛЬНЫХ СЕТЯХ:</a:t>
            </a:r>
          </a:p>
          <a:p>
            <a:pPr fontAlgn="base">
              <a:lnSpc>
                <a:spcPts val="660"/>
              </a:lnSpc>
            </a:pPr>
            <a:r>
              <a:rPr lang="en-US" sz="1600" dirty="0"/>
              <a:t>        </a:t>
            </a:r>
          </a:p>
          <a:p>
            <a:pPr fontAlgn="base">
              <a:lnSpc>
                <a:spcPts val="660"/>
              </a:lnSpc>
            </a:pPr>
            <a:r>
              <a:rPr lang="en" sz="1600" b="1" dirty="0"/>
              <a:t>            </a:t>
            </a:r>
            <a:r>
              <a:rPr lang="en" sz="1600" b="1" dirty="0">
                <a:solidFill>
                  <a:schemeClr val="bg1"/>
                </a:solidFill>
              </a:rPr>
              <a:t>vk.com/mgou</a:t>
            </a:r>
            <a:r>
              <a:rPr lang="ru-RU" sz="1600" b="1" dirty="0">
                <a:solidFill>
                  <a:schemeClr val="bg1"/>
                </a:solidFill>
              </a:rPr>
              <a:t>_</a:t>
            </a:r>
            <a:r>
              <a:rPr lang="en" sz="1600" b="1" dirty="0">
                <a:solidFill>
                  <a:schemeClr val="bg1"/>
                </a:solidFill>
              </a:rPr>
              <a:t>official</a:t>
            </a:r>
          </a:p>
          <a:p>
            <a:pPr fontAlgn="base">
              <a:lnSpc>
                <a:spcPts val="660"/>
              </a:lnSpc>
            </a:pPr>
            <a:endParaRPr lang="en" sz="1600" b="1" dirty="0">
              <a:solidFill>
                <a:schemeClr val="bg1"/>
              </a:solidFill>
            </a:endParaRPr>
          </a:p>
          <a:p>
            <a:pPr fontAlgn="base">
              <a:lnSpc>
                <a:spcPts val="660"/>
              </a:lnSpc>
            </a:pPr>
            <a:endParaRPr lang="en" sz="1600" b="1" dirty="0">
              <a:solidFill>
                <a:schemeClr val="bg1"/>
              </a:solidFill>
            </a:endParaRPr>
          </a:p>
          <a:p>
            <a:pPr fontAlgn="base">
              <a:lnSpc>
                <a:spcPts val="660"/>
              </a:lnSpc>
            </a:pPr>
            <a:r>
              <a:rPr lang="en" sz="1600" b="1" dirty="0">
                <a:solidFill>
                  <a:schemeClr val="bg1"/>
                </a:solidFill>
              </a:rPr>
              <a:t>  </a:t>
            </a:r>
          </a:p>
          <a:p>
            <a:pPr fontAlgn="base">
              <a:lnSpc>
                <a:spcPts val="660"/>
              </a:lnSpc>
            </a:pPr>
            <a:r>
              <a:rPr lang="en" sz="1600" b="1" dirty="0">
                <a:solidFill>
                  <a:schemeClr val="bg1"/>
                </a:solidFill>
              </a:rPr>
              <a:t>        </a:t>
            </a:r>
          </a:p>
          <a:p>
            <a:pPr fontAlgn="base">
              <a:lnSpc>
                <a:spcPts val="660"/>
              </a:lnSpc>
            </a:pPr>
            <a:r>
              <a:rPr lang="en" sz="1600" b="1" dirty="0">
                <a:solidFill>
                  <a:schemeClr val="bg1"/>
                </a:solidFill>
              </a:rPr>
              <a:t>            instagram.com/mgou_official</a:t>
            </a:r>
          </a:p>
          <a:p>
            <a:pPr fontAlgn="base">
              <a:lnSpc>
                <a:spcPts val="660"/>
              </a:lnSpc>
            </a:pPr>
            <a:r>
              <a:rPr lang="en" sz="1600" b="1" dirty="0">
                <a:solidFill>
                  <a:schemeClr val="bg1"/>
                </a:solidFill>
              </a:rPr>
              <a:t>         </a:t>
            </a:r>
          </a:p>
          <a:p>
            <a:pPr fontAlgn="base">
              <a:lnSpc>
                <a:spcPts val="660"/>
              </a:lnSpc>
            </a:pPr>
            <a:endParaRPr lang="en" sz="1600" b="1" dirty="0">
              <a:solidFill>
                <a:schemeClr val="bg1"/>
              </a:solidFill>
            </a:endParaRPr>
          </a:p>
          <a:p>
            <a:pPr fontAlgn="base">
              <a:lnSpc>
                <a:spcPts val="660"/>
              </a:lnSpc>
            </a:pPr>
            <a:endParaRPr lang="en" sz="1600" b="1" dirty="0">
              <a:solidFill>
                <a:schemeClr val="bg1"/>
              </a:solidFill>
            </a:endParaRPr>
          </a:p>
          <a:p>
            <a:pPr fontAlgn="base">
              <a:lnSpc>
                <a:spcPts val="660"/>
              </a:lnSpc>
            </a:pPr>
            <a:endParaRPr lang="en" sz="1600" b="1" dirty="0">
              <a:solidFill>
                <a:schemeClr val="bg1"/>
              </a:solidFill>
            </a:endParaRPr>
          </a:p>
          <a:p>
            <a:pPr fontAlgn="base">
              <a:lnSpc>
                <a:spcPts val="660"/>
              </a:lnSpc>
            </a:pPr>
            <a:r>
              <a:rPr lang="en" sz="1600" b="1" dirty="0">
                <a:solidFill>
                  <a:schemeClr val="bg1"/>
                </a:solidFill>
              </a:rPr>
              <a:t>        </a:t>
            </a:r>
          </a:p>
          <a:p>
            <a:pPr fontAlgn="base">
              <a:lnSpc>
                <a:spcPts val="660"/>
              </a:lnSpc>
            </a:pPr>
            <a:r>
              <a:rPr lang="en" sz="1600" b="1" dirty="0">
                <a:solidFill>
                  <a:schemeClr val="bg1"/>
                </a:solidFill>
              </a:rPr>
              <a:t>            facebook.com/mgouofficial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4796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2DE0A-86A5-48A4-BB4A-66ADB1A6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F7E2EF-444C-46F2-B30C-2E9818C90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300D31-233B-49AC-B442-9AD35F12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4F22-2BC3-497D-978D-EFE8626C9F01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E0552-8C25-429F-97BC-22475876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026B80-1041-4529-968D-FA3B892D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752F-41F9-46D5-A674-4F7325F63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7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81975-FFEA-4BBA-8E4D-7E66ADE0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7BA33-050F-4649-A7A9-ABE1EAE2C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AE4FCB-97CF-48C8-9361-EEAE0CB5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D57F0A-57E2-4569-91C9-E376BEC6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4F22-2BC3-497D-978D-EFE8626C9F01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95146B-F9F0-4A42-B9DB-A020E0D9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5A836-821B-42FF-9026-3B4FB9E4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752F-41F9-46D5-A674-4F7325F63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7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8E70A-BA0C-478B-9D56-6F3C595F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8A9931-7015-4219-A6FB-5D5D2AE9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C526C3-45B0-45D1-8AB4-BC5CB8C69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2453FD-F70A-47DB-A3B0-9894EC693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B622B5-B646-4D3C-BCCA-F0FDE3544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A0C3E7-67EE-4D73-89ED-C85AD1F7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4F22-2BC3-497D-978D-EFE8626C9F01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428620-862E-49EA-9549-403A0034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84497-D3E8-4812-A227-ADF0D9B7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752F-41F9-46D5-A674-4F7325F63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1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06E97-1211-407A-A3FB-EAE5264E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7809F2-9D6A-45CF-86B1-E9790696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4F22-2BC3-497D-978D-EFE8626C9F01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279CA0-D052-4FD7-9E94-5100B9BD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DD4FB4-2BD9-4D5F-9368-242CA25A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752F-41F9-46D5-A674-4F7325F63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1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A3F5BD-987A-4CDF-9C4D-CE56D87C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4F22-2BC3-497D-978D-EFE8626C9F01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5DDDA1-D6CF-4875-B3C8-7A95CE10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B1D0E9-6998-4D07-BE85-E86ADBCB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752F-41F9-46D5-A674-4F7325F63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4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7E556-DCBE-48E9-95A6-FD5F0471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068B8F-B39D-4A14-978E-FC35FB314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BDC271-D46E-493A-8F20-02C8F1954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21EF4E-260A-4A44-A55C-BD6703A5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4F22-2BC3-497D-978D-EFE8626C9F01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4D9ED8-B39E-4322-8A6A-1EB43DF1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0982C5-37B1-4B3A-B6DC-2630449C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752F-41F9-46D5-A674-4F7325F63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2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2D91D-C052-46C3-BE60-4BADC3A3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335011-DFEF-4BD7-B083-F20F0F21E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2D8E88-3BBC-449B-90A0-F77761253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E6061E-5BD9-4DC3-B37D-A039B0F6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4F22-2BC3-497D-978D-EFE8626C9F01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93963C-F9F3-46C9-9517-2BC280609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0055A-B6C4-47F0-97EA-C0C3C93F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752F-41F9-46D5-A674-4F7325F63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4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C7BFF-A029-4176-9E85-A42EEA4E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2DA819-3E8B-479C-9AFF-79DF07A30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AC611-036A-4436-AF64-3A1FFC9C5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74F22-2BC3-497D-978D-EFE8626C9F01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7927A-2178-4A52-BB99-C1C43D9CE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7328B4-C3A0-4D59-8393-BE0241B3D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52F-41F9-46D5-A674-4F7325F63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62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AD34F-775D-564C-B573-6015238A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8F3BC9-3944-EC4E-923A-91CB05B9E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CADCFA-A2FB-1747-9B1A-9FAC8F2A3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8824-D73B-9243-912B-8704C7EC79FC}" type="datetimeFigureOut">
              <a:rPr lang="ru-RU" smtClean="0"/>
              <a:pPr/>
              <a:t>23.05.2024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C0C06-31BE-724A-953A-C2CD6CBC7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ACC35-B5BB-F040-93F4-9EB4118EB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72592-4E1F-6946-9EE0-F90613AC3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92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7FA984-E956-5E46-BBE2-908D77837C73}"/>
              </a:ext>
            </a:extLst>
          </p:cNvPr>
          <p:cNvSpPr/>
          <p:nvPr/>
        </p:nvSpPr>
        <p:spPr>
          <a:xfrm>
            <a:off x="0" y="262967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spcAft>
                <a:spcPts val="0"/>
              </a:spcAft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</a:t>
            </a:r>
          </a:p>
          <a:p>
            <a:pPr indent="450215" algn="ctr" fontAlgn="base">
              <a:spcAft>
                <a:spcPts val="0"/>
              </a:spcAft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школьников по технологии</a:t>
            </a:r>
          </a:p>
          <a:p>
            <a:pPr indent="450215" algn="ctr" fontAlgn="base">
              <a:spcAft>
                <a:spcPts val="0"/>
              </a:spcAft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2023-24 учебный год</a:t>
            </a:r>
          </a:p>
          <a:p>
            <a:pPr indent="450215" algn="ctr" fontAlgn="base">
              <a:spcAft>
                <a:spcPts val="0"/>
              </a:spcAft>
            </a:pPr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 fontAlgn="base">
              <a:spcAft>
                <a:spcPts val="0"/>
              </a:spcAft>
            </a:pPr>
            <a:endParaRPr lang="ru-RU" sz="4800" b="1" dirty="0" smtClean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 fontAlgn="base">
              <a:spcAft>
                <a:spcPts val="0"/>
              </a:spcAft>
            </a:pPr>
            <a:endParaRPr lang="ru-RU" sz="4800" b="1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 fontAlgn="base">
              <a:spcAft>
                <a:spcPts val="0"/>
              </a:spcAft>
            </a:pPr>
            <a:r>
              <a:rPr lang="ru-RU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Проблемные </a:t>
            </a:r>
            <a:r>
              <a:rPr lang="ru-RU" sz="48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моменты</a:t>
            </a:r>
            <a:endParaRPr lang="en-US" sz="4800" b="1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 fontAlgn="base">
              <a:spcAft>
                <a:spcPts val="0"/>
              </a:spcAft>
            </a:pPr>
            <a:r>
              <a:rPr lang="ru-RU" sz="48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</a:t>
            </a:r>
            <a:r>
              <a:rPr 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оценивания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03A803-5AE7-B5E7-0CE4-0975EA57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110" y="2636868"/>
            <a:ext cx="1599509" cy="19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928E9D-0711-5120-B5F0-05625A098C5C}"/>
              </a:ext>
            </a:extLst>
          </p:cNvPr>
          <p:cNvSpPr/>
          <p:nvPr/>
        </p:nvSpPr>
        <p:spPr>
          <a:xfrm>
            <a:off x="1161076" y="373864"/>
            <a:ext cx="9629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при выполнении и защите</a:t>
            </a:r>
          </a:p>
          <a:p>
            <a:pPr algn="ctr"/>
            <a:r>
              <a:rPr lang="ru-RU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проектных работ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2128F3-852C-431A-5022-429153BC8C2F}"/>
              </a:ext>
            </a:extLst>
          </p:cNvPr>
          <p:cNvSpPr/>
          <p:nvPr/>
        </p:nvSpPr>
        <p:spPr>
          <a:xfrm>
            <a:off x="6179921" y="3548743"/>
            <a:ext cx="5797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400"/>
              </a:spcBef>
              <a:buFont typeface="Symbol" pitchFamily="2" charset="2"/>
              <a:buChar char=""/>
            </a:pPr>
            <a:r>
              <a:rPr lang="ru-RU" sz="40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Работы из интернета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15CE46-E422-6A43-AB42-60FE9E657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1674506"/>
            <a:ext cx="4291350" cy="480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928E9D-0711-5120-B5F0-05625A098C5C}"/>
              </a:ext>
            </a:extLst>
          </p:cNvPr>
          <p:cNvSpPr/>
          <p:nvPr/>
        </p:nvSpPr>
        <p:spPr>
          <a:xfrm>
            <a:off x="1161076" y="373864"/>
            <a:ext cx="9629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при оценке</a:t>
            </a:r>
          </a:p>
          <a:p>
            <a:pPr algn="ctr"/>
            <a:r>
              <a:rPr lang="ru-RU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проектных работ</a:t>
            </a:r>
            <a:endParaRPr lang="ru-RU" sz="3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2128F3-852C-431A-5022-429153BC8C2F}"/>
              </a:ext>
            </a:extLst>
          </p:cNvPr>
          <p:cNvSpPr/>
          <p:nvPr/>
        </p:nvSpPr>
        <p:spPr>
          <a:xfrm>
            <a:off x="846282" y="2839362"/>
            <a:ext cx="1066616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Symbol" pitchFamily="2" charset="2"/>
              <a:buChar char=""/>
            </a:pPr>
            <a:r>
              <a:rPr lang="ru-RU" sz="36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Оформление и содержание проектной папки</a:t>
            </a:r>
            <a:endParaRPr lang="ru-RU" sz="36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itchFamily="2" charset="2"/>
              <a:buChar char=""/>
            </a:pPr>
            <a:r>
              <a:rPr lang="ru-RU" sz="36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Отсутствует общественная </a:t>
            </a:r>
            <a:r>
              <a:rPr lang="ru-RU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значимость</a:t>
            </a:r>
          </a:p>
          <a:p>
            <a:pPr marL="342900" lvl="0" indent="-342900">
              <a:spcAft>
                <a:spcPts val="1200"/>
              </a:spcAft>
              <a:buFont typeface="Symbol" pitchFamily="2" charset="2"/>
              <a:buChar char=""/>
            </a:pPr>
            <a:r>
              <a:rPr lang="ru-RU" sz="36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Работа не соответствует возрасту участника</a:t>
            </a:r>
            <a:endParaRPr lang="ru-RU" sz="36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itchFamily="2" charset="2"/>
              <a:buChar char=""/>
            </a:pPr>
            <a:r>
              <a:rPr lang="ru-RU" sz="36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У продукта нет </a:t>
            </a:r>
            <a:r>
              <a:rPr lang="ru-RU" sz="3600" b="1" dirty="0" err="1" smtClean="0">
                <a:solidFill>
                  <a:schemeClr val="accent2"/>
                </a:solidFill>
                <a:cs typeface="Times New Roman" panose="02020603050405020304" pitchFamily="18" charset="0"/>
              </a:rPr>
              <a:t>мультитехнологичности</a:t>
            </a:r>
            <a:r>
              <a:rPr lang="ru-RU" sz="36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</a:p>
          <a:p>
            <a:pPr lvl="0"/>
            <a:endParaRPr lang="ru-RU" sz="36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342900" indent="-342900">
              <a:spcBef>
                <a:spcPts val="2400"/>
              </a:spcBef>
              <a:buFont typeface="Symbol" pitchFamily="2" charset="2"/>
              <a:buChar char=""/>
            </a:pPr>
            <a:endParaRPr lang="ru-RU" sz="36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88367" y="1883612"/>
            <a:ext cx="3975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Снижается оценка </a:t>
            </a:r>
            <a:endParaRPr lang="ru-RU" sz="36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928E9D-0711-5120-B5F0-05625A098C5C}"/>
              </a:ext>
            </a:extLst>
          </p:cNvPr>
          <p:cNvSpPr/>
          <p:nvPr/>
        </p:nvSpPr>
        <p:spPr>
          <a:xfrm>
            <a:off x="1161076" y="373864"/>
            <a:ext cx="9629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при оценке</a:t>
            </a:r>
          </a:p>
          <a:p>
            <a:pPr algn="ctr"/>
            <a:r>
              <a:rPr lang="ru-RU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проектных работ</a:t>
            </a:r>
            <a:endParaRPr lang="ru-RU" sz="3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2128F3-852C-431A-5022-429153BC8C2F}"/>
              </a:ext>
            </a:extLst>
          </p:cNvPr>
          <p:cNvSpPr/>
          <p:nvPr/>
        </p:nvSpPr>
        <p:spPr>
          <a:xfrm>
            <a:off x="396830" y="2994344"/>
            <a:ext cx="1155236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Symbol" pitchFamily="2" charset="2"/>
              <a:buChar char=""/>
            </a:pPr>
            <a:r>
              <a:rPr lang="ru-RU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Оформление и содержание выполнять по оценочному листу</a:t>
            </a:r>
            <a:endParaRPr lang="ru-RU" sz="32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itchFamily="2" charset="2"/>
              <a:buChar char=""/>
            </a:pPr>
            <a:r>
              <a:rPr lang="ru-RU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Эскизы и чертежи выполнять самостоятельно (не скачивать)</a:t>
            </a:r>
            <a:endParaRPr lang="ru-RU" sz="32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itchFamily="2" charset="2"/>
              <a:buChar char=""/>
            </a:pPr>
            <a:r>
              <a:rPr lang="ru-RU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Сложность и объём работы соответствуют возрасту участника</a:t>
            </a:r>
            <a:endParaRPr lang="ru-RU" sz="32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itchFamily="2" charset="2"/>
              <a:buChar char=""/>
            </a:pPr>
            <a:r>
              <a:rPr lang="ru-RU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В создании продукта применяются различные технологии.</a:t>
            </a:r>
            <a:endParaRPr lang="ru-RU" sz="32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7390" y="1670934"/>
            <a:ext cx="89847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Рекомендации по </a:t>
            </a:r>
            <a:r>
              <a:rPr lang="ru-RU" sz="3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составлению проектной </a:t>
            </a:r>
            <a:r>
              <a:rPr lang="ru-RU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папки</a:t>
            </a:r>
          </a:p>
          <a:p>
            <a:pPr lvl="0" algn="ctr"/>
            <a:r>
              <a:rPr lang="ru-RU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и продукту проектной работы</a:t>
            </a:r>
            <a:endParaRPr lang="ru-RU" sz="32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928E9D-0711-5120-B5F0-05625A098C5C}"/>
              </a:ext>
            </a:extLst>
          </p:cNvPr>
          <p:cNvSpPr/>
          <p:nvPr/>
        </p:nvSpPr>
        <p:spPr>
          <a:xfrm>
            <a:off x="1161076" y="373864"/>
            <a:ext cx="9629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при оценке</a:t>
            </a:r>
          </a:p>
          <a:p>
            <a:pPr algn="ctr"/>
            <a:r>
              <a:rPr lang="ru-RU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проектных работ</a:t>
            </a:r>
            <a:endParaRPr lang="ru-RU" sz="3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2128F3-852C-431A-5022-429153BC8C2F}"/>
              </a:ext>
            </a:extLst>
          </p:cNvPr>
          <p:cNvSpPr/>
          <p:nvPr/>
        </p:nvSpPr>
        <p:spPr>
          <a:xfrm>
            <a:off x="396830" y="2994344"/>
            <a:ext cx="1155236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Symbol" pitchFamily="2" charset="2"/>
              <a:buChar char=""/>
            </a:pPr>
            <a:r>
              <a:rPr lang="ru-RU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Выступление должно быть отрепетировано</a:t>
            </a:r>
          </a:p>
          <a:p>
            <a:pPr marL="342900" lvl="0" indent="-342900">
              <a:spcAft>
                <a:spcPts val="1200"/>
              </a:spcAft>
              <a:buFont typeface="Symbol" pitchFamily="2" charset="2"/>
              <a:buChar char=""/>
            </a:pPr>
            <a:r>
              <a:rPr lang="ru-RU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Презентация должна отражать все этапы работы</a:t>
            </a:r>
          </a:p>
          <a:p>
            <a:pPr marL="342900" lvl="0" indent="-342900">
              <a:spcAft>
                <a:spcPts val="1200"/>
              </a:spcAft>
              <a:buFont typeface="Symbol" pitchFamily="2" charset="2"/>
              <a:buChar char=""/>
            </a:pPr>
            <a:r>
              <a:rPr lang="ru-RU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Презентация не должна повторять текст выступления, но должна иллюстрировать его.</a:t>
            </a:r>
          </a:p>
          <a:p>
            <a:pPr marL="342900" lvl="0" indent="-342900">
              <a:spcAft>
                <a:spcPts val="1200"/>
              </a:spcAft>
              <a:buFont typeface="Symbol" pitchFamily="2" charset="2"/>
              <a:buChar char=""/>
            </a:pPr>
            <a:r>
              <a:rPr lang="ru-RU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Ответы на вопросы должны подтверждать самостоятельность выполнения продукта проекта.</a:t>
            </a:r>
            <a:endParaRPr lang="ru-RU" sz="32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717" y="1670934"/>
            <a:ext cx="5966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Рекомендации к защите работы</a:t>
            </a:r>
            <a:endParaRPr lang="ru-RU" sz="32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03A803-5AE7-B5E7-0CE4-0975EA57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300" y="2470813"/>
            <a:ext cx="2846900" cy="349969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928E9D-0711-5120-B5F0-05625A098C5C}"/>
              </a:ext>
            </a:extLst>
          </p:cNvPr>
          <p:cNvSpPr/>
          <p:nvPr/>
        </p:nvSpPr>
        <p:spPr>
          <a:xfrm>
            <a:off x="0" y="68955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 этапа </a:t>
            </a:r>
          </a:p>
          <a:p>
            <a:pPr indent="450215" algn="ctr" fontAlgn="base"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Всероссийской олимпиады школьников по технологии</a:t>
            </a:r>
            <a:endParaRPr lang="ru-RU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2128F3-852C-431A-5022-429153BC8C2F}"/>
              </a:ext>
            </a:extLst>
          </p:cNvPr>
          <p:cNvSpPr/>
          <p:nvPr/>
        </p:nvSpPr>
        <p:spPr>
          <a:xfrm>
            <a:off x="920288" y="2844464"/>
            <a:ext cx="94050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ru-RU" sz="44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Теоретический тур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44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Практический тур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44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Проектная работа</a:t>
            </a:r>
            <a:r>
              <a:rPr lang="ru-RU" sz="4400" b="1" dirty="0">
                <a:solidFill>
                  <a:schemeClr val="accent2"/>
                </a:solidFill>
                <a:effectLst/>
              </a:rPr>
              <a:t> </a:t>
            </a:r>
            <a:endParaRPr lang="ru-RU" sz="4400" b="1" dirty="0">
              <a:solidFill>
                <a:schemeClr val="accent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928E9D-0711-5120-B5F0-05625A098C5C}"/>
              </a:ext>
            </a:extLst>
          </p:cNvPr>
          <p:cNvSpPr/>
          <p:nvPr/>
        </p:nvSpPr>
        <p:spPr>
          <a:xfrm>
            <a:off x="1161076" y="373864"/>
            <a:ext cx="9629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при выполнении</a:t>
            </a:r>
          </a:p>
          <a:p>
            <a:pPr algn="ctr"/>
            <a:r>
              <a:rPr lang="ru-RU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теоретического  задания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2128F3-852C-431A-5022-429153BC8C2F}"/>
              </a:ext>
            </a:extLst>
          </p:cNvPr>
          <p:cNvSpPr/>
          <p:nvPr/>
        </p:nvSpPr>
        <p:spPr>
          <a:xfrm>
            <a:off x="942061" y="2151146"/>
            <a:ext cx="582885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spcAft>
                <a:spcPts val="0"/>
              </a:spcAft>
            </a:pPr>
            <a:r>
              <a:rPr lang="ru-RU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Сложность заданий</a:t>
            </a:r>
          </a:p>
          <a:p>
            <a:pPr indent="450215" algn="ctr" fontAlgn="base">
              <a:spcAft>
                <a:spcPts val="0"/>
              </a:spcAft>
            </a:pPr>
            <a:endParaRPr lang="ru-RU" sz="32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indent="450215" algn="ctr" fontAlgn="base">
              <a:spcAft>
                <a:spcPts val="0"/>
              </a:spcAft>
            </a:pPr>
            <a:endParaRPr lang="ru-RU" sz="32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indent="450215" algn="ctr" fontAlgn="base">
              <a:spcAft>
                <a:spcPts val="0"/>
              </a:spcAft>
            </a:pPr>
            <a:r>
              <a:rPr lang="ru-RU" sz="3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Нет УМК для полной подготовки к Теоретическому туру олимпиады. </a:t>
            </a:r>
          </a:p>
          <a:p>
            <a:pPr indent="450215" fontAlgn="base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601201-5457-DE49-83BE-F8C8D7722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40" y="1828799"/>
            <a:ext cx="4035056" cy="45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928E9D-0711-5120-B5F0-05625A098C5C}"/>
              </a:ext>
            </a:extLst>
          </p:cNvPr>
          <p:cNvSpPr/>
          <p:nvPr/>
        </p:nvSpPr>
        <p:spPr>
          <a:xfrm>
            <a:off x="1161076" y="373864"/>
            <a:ext cx="9629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при выполнении</a:t>
            </a:r>
          </a:p>
          <a:p>
            <a:pPr algn="ctr"/>
            <a:r>
              <a:rPr lang="ru-RU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практического   задания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2128F3-852C-431A-5022-429153BC8C2F}"/>
              </a:ext>
            </a:extLst>
          </p:cNvPr>
          <p:cNvSpPr/>
          <p:nvPr/>
        </p:nvSpPr>
        <p:spPr>
          <a:xfrm>
            <a:off x="537327" y="2825702"/>
            <a:ext cx="62533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713" lvl="0" indent="-441325" fontAlgn="base">
              <a:spcAft>
                <a:spcPts val="1200"/>
              </a:spcAft>
              <a:buFont typeface="Symbol" pitchFamily="2" charset="2"/>
              <a:buChar char=""/>
            </a:pPr>
            <a:r>
              <a:rPr lang="ru-RU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Выполняемость заданий в указанное время </a:t>
            </a:r>
          </a:p>
          <a:p>
            <a:pPr lvl="0" indent="450215" fontAlgn="base">
              <a:spcAft>
                <a:spcPts val="1200"/>
              </a:spcAft>
              <a:buFont typeface="Symbol" pitchFamily="2" charset="2"/>
              <a:buChar char=""/>
            </a:pPr>
            <a:r>
              <a:rPr lang="ru-RU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Инструментарий к </a:t>
            </a:r>
            <a:r>
              <a:rPr lang="ru-RU" sz="36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заданию</a:t>
            </a:r>
            <a:endParaRPr lang="ru-RU" sz="36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634" y="1980191"/>
            <a:ext cx="4741889" cy="42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928E9D-0711-5120-B5F0-05625A098C5C}"/>
              </a:ext>
            </a:extLst>
          </p:cNvPr>
          <p:cNvSpPr/>
          <p:nvPr/>
        </p:nvSpPr>
        <p:spPr>
          <a:xfrm>
            <a:off x="1161076" y="373864"/>
            <a:ext cx="9629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при выполнении</a:t>
            </a:r>
          </a:p>
          <a:p>
            <a:pPr algn="ctr"/>
            <a:r>
              <a:rPr lang="ru-RU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практического   задания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2128F3-852C-431A-5022-429153BC8C2F}"/>
              </a:ext>
            </a:extLst>
          </p:cNvPr>
          <p:cNvSpPr/>
          <p:nvPr/>
        </p:nvSpPr>
        <p:spPr>
          <a:xfrm>
            <a:off x="687229" y="2600852"/>
            <a:ext cx="575854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fontAlgn="base">
              <a:spcAft>
                <a:spcPts val="2400"/>
              </a:spcAft>
              <a:buFont typeface="Symbol" pitchFamily="2" charset="2"/>
              <a:buChar char=""/>
            </a:pPr>
            <a:r>
              <a:rPr lang="ru-RU" sz="36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Инструменты мастерской</a:t>
            </a:r>
            <a:endParaRPr lang="en-US" sz="3600" b="1" dirty="0" smtClean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539750" lvl="0" indent="-539750" fontAlgn="base">
              <a:spcAft>
                <a:spcPts val="2400"/>
              </a:spcAft>
              <a:buFont typeface="Symbol" pitchFamily="2" charset="2"/>
              <a:buChar char=""/>
            </a:pPr>
            <a:r>
              <a:rPr lang="ru-RU" sz="36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Заготовки и материалы от МГОУ</a:t>
            </a:r>
            <a:endParaRPr lang="ru-RU" sz="36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lvl="0" indent="450215" fontAlgn="base">
              <a:spcAft>
                <a:spcPts val="2400"/>
              </a:spcAft>
              <a:buFont typeface="Symbol" pitchFamily="2" charset="2"/>
              <a:buChar char=""/>
            </a:pPr>
            <a:r>
              <a:rPr lang="ru-RU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Критерии оценки.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B500FE-9F50-454C-B38F-3A8FCCDEC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25" y="2151701"/>
            <a:ext cx="4958578" cy="372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928E9D-0711-5120-B5F0-05625A098C5C}"/>
              </a:ext>
            </a:extLst>
          </p:cNvPr>
          <p:cNvSpPr/>
          <p:nvPr/>
        </p:nvSpPr>
        <p:spPr>
          <a:xfrm>
            <a:off x="1161076" y="373864"/>
            <a:ext cx="9629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при выполнении и защите</a:t>
            </a:r>
          </a:p>
          <a:p>
            <a:pPr algn="ctr"/>
            <a:r>
              <a:rPr lang="ru-RU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проектных работ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2128F3-852C-431A-5022-429153BC8C2F}"/>
              </a:ext>
            </a:extLst>
          </p:cNvPr>
          <p:cNvSpPr/>
          <p:nvPr/>
        </p:nvSpPr>
        <p:spPr>
          <a:xfrm>
            <a:off x="702575" y="2720223"/>
            <a:ext cx="5491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ru-RU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Мало времени на подготовку новых работ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F6B23E-21F4-E849-B3F8-9084F125B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90" y="2024742"/>
            <a:ext cx="5502763" cy="413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928E9D-0711-5120-B5F0-05625A098C5C}"/>
              </a:ext>
            </a:extLst>
          </p:cNvPr>
          <p:cNvSpPr/>
          <p:nvPr/>
        </p:nvSpPr>
        <p:spPr>
          <a:xfrm>
            <a:off x="1161076" y="373864"/>
            <a:ext cx="9629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при выполнении и защите</a:t>
            </a:r>
          </a:p>
          <a:p>
            <a:pPr algn="ctr"/>
            <a:r>
              <a:rPr lang="ru-RU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проектных работ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2128F3-852C-431A-5022-429153BC8C2F}"/>
              </a:ext>
            </a:extLst>
          </p:cNvPr>
          <p:cNvSpPr/>
          <p:nvPr/>
        </p:nvSpPr>
        <p:spPr>
          <a:xfrm>
            <a:off x="3124201" y="2731465"/>
            <a:ext cx="4901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2400"/>
              </a:spcBef>
              <a:buFont typeface="Symbol" pitchFamily="2" charset="2"/>
              <a:buChar char=""/>
            </a:pPr>
            <a:r>
              <a:rPr lang="ru-RU" sz="3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Незаконченность работ </a:t>
            </a:r>
          </a:p>
          <a:p>
            <a:pPr marL="342900" lvl="0" indent="-342900">
              <a:spcBef>
                <a:spcPts val="2400"/>
              </a:spcBef>
              <a:buFont typeface="Symbol" pitchFamily="2" charset="2"/>
              <a:buChar char=""/>
            </a:pPr>
            <a:r>
              <a:rPr lang="ru-RU" sz="3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Повторяемость работ 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ru-RU" sz="36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6A97A9-AB17-424F-9A99-668C095B8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8" y="1498479"/>
            <a:ext cx="2492829" cy="49856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F53BB2-C464-484F-A2A5-A31BF2C33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07" y="1498479"/>
            <a:ext cx="3739243" cy="498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928E9D-0711-5120-B5F0-05625A098C5C}"/>
              </a:ext>
            </a:extLst>
          </p:cNvPr>
          <p:cNvSpPr/>
          <p:nvPr/>
        </p:nvSpPr>
        <p:spPr>
          <a:xfrm>
            <a:off x="1161076" y="373864"/>
            <a:ext cx="9629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при выполнении и защите</a:t>
            </a:r>
          </a:p>
          <a:p>
            <a:pPr algn="ctr"/>
            <a:r>
              <a:rPr lang="ru-RU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проектных работ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2128F3-852C-431A-5022-429153BC8C2F}"/>
              </a:ext>
            </a:extLst>
          </p:cNvPr>
          <p:cNvSpPr/>
          <p:nvPr/>
        </p:nvSpPr>
        <p:spPr>
          <a:xfrm>
            <a:off x="468086" y="2854576"/>
            <a:ext cx="51924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2400"/>
              </a:spcBef>
              <a:buFont typeface="Symbol" pitchFamily="2" charset="2"/>
              <a:buChar char=""/>
            </a:pPr>
            <a:r>
              <a:rPr lang="ru-RU" sz="3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Потенциальная опасность некоторых работ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AD124F-DF38-F641-A0F8-5293C6A5F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92" y="2144486"/>
            <a:ext cx="6004582" cy="40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928E9D-0711-5120-B5F0-05625A098C5C}"/>
              </a:ext>
            </a:extLst>
          </p:cNvPr>
          <p:cNvSpPr/>
          <p:nvPr/>
        </p:nvSpPr>
        <p:spPr>
          <a:xfrm>
            <a:off x="1161076" y="373864"/>
            <a:ext cx="9629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при выполнении и защите</a:t>
            </a:r>
          </a:p>
          <a:p>
            <a:pPr algn="ctr"/>
            <a:r>
              <a:rPr lang="ru-RU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проектных работ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2128F3-852C-431A-5022-429153BC8C2F}"/>
              </a:ext>
            </a:extLst>
          </p:cNvPr>
          <p:cNvSpPr/>
          <p:nvPr/>
        </p:nvSpPr>
        <p:spPr>
          <a:xfrm>
            <a:off x="4046501" y="5265853"/>
            <a:ext cx="7677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2400"/>
              </a:spcBef>
              <a:buFont typeface="Symbol" pitchFamily="2" charset="2"/>
              <a:buChar char=""/>
            </a:pPr>
            <a:r>
              <a:rPr lang="ru-RU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Тематическое </a:t>
            </a:r>
            <a:r>
              <a:rPr lang="ru-RU" sz="36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и технологическое несоответствие </a:t>
            </a:r>
            <a:endParaRPr lang="ru-RU" sz="36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1081BF-ABFD-C541-82B1-7DB8B96421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4" y="1448902"/>
            <a:ext cx="3479574" cy="26096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1D1B62-61E1-E244-B3A9-03444E237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78" y="2027634"/>
            <a:ext cx="6545839" cy="29362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F2C892-8D05-584B-9130-400B4DFCA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4" y="4196963"/>
            <a:ext cx="3470138" cy="24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ГОУ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ГОУ" id="{DC729420-53B9-439F-9541-996F77A5CC5F}" vid="{90ECC6A2-B92E-42F2-BF8F-6717F35D5D6B}"/>
    </a:ext>
  </a:extLst>
</a:theme>
</file>

<file path=ppt/theme/theme2.xml><?xml version="1.0" encoding="utf-8"?>
<a:theme xmlns:a="http://schemas.openxmlformats.org/drawingml/2006/main" name="Тема МГОУ 16 на 9">
  <a:themeElements>
    <a:clrScheme name="Пользовательские 1">
      <a:dk1>
        <a:srgbClr val="042059"/>
      </a:dk1>
      <a:lt1>
        <a:srgbClr val="FFFFFF"/>
      </a:lt1>
      <a:dk2>
        <a:srgbClr val="2F2F2F"/>
      </a:dk2>
      <a:lt2>
        <a:srgbClr val="E7E6E6"/>
      </a:lt2>
      <a:accent1>
        <a:srgbClr val="042059"/>
      </a:accent1>
      <a:accent2>
        <a:srgbClr val="9C0036"/>
      </a:accent2>
      <a:accent3>
        <a:srgbClr val="300062"/>
      </a:accent3>
      <a:accent4>
        <a:srgbClr val="8DB600"/>
      </a:accent4>
      <a:accent5>
        <a:srgbClr val="D2691D"/>
      </a:accent5>
      <a:accent6>
        <a:srgbClr val="FBEC5D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4" id="{812FAD59-37A4-3B4F-B872-6ECF3F61AAAC}" vid="{4721E3CC-D259-6E4A-83E1-8792A8FF2B7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МГОУ</Template>
  <TotalTime>1257</TotalTime>
  <Words>236</Words>
  <Application>Microsoft Office PowerPoint</Application>
  <PresentationFormat>Широкоэкранный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МГОУ</vt:lpstr>
      <vt:lpstr>Тема МГОУ 16 на 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Лисова</dc:creator>
  <cp:lastModifiedBy>а щдшк</cp:lastModifiedBy>
  <cp:revision>120</cp:revision>
  <dcterms:created xsi:type="dcterms:W3CDTF">2019-09-17T07:08:43Z</dcterms:created>
  <dcterms:modified xsi:type="dcterms:W3CDTF">2024-05-23T06:16:37Z</dcterms:modified>
</cp:coreProperties>
</file>