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56" r:id="rId2"/>
    <p:sldId id="275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7" r:id="rId12"/>
    <p:sldId id="269" r:id="rId13"/>
    <p:sldId id="268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Яхлаков" initials="АЯ" lastIdx="1" clrIdx="0">
    <p:extLst>
      <p:ext uri="{19B8F6BF-5375-455C-9EA6-DF929625EA0E}">
        <p15:presenceInfo xmlns:p15="http://schemas.microsoft.com/office/powerpoint/2012/main" userId="0c74b79eda497d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53"/>
      </p:cViewPr>
      <p:guideLst>
        <p:guide orient="horz" pos="15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Яхлаков" userId="0c74b79eda497d5e" providerId="LiveId" clId="{EB33D1DF-DFA2-4BB1-A272-8D4D137F0844}"/>
    <pc:docChg chg="undo redo custSel addSld delSld modSld sldOrd">
      <pc:chgData name="Александр Яхлаков" userId="0c74b79eda497d5e" providerId="LiveId" clId="{EB33D1DF-DFA2-4BB1-A272-8D4D137F0844}" dt="2024-06-20T15:39:17.043" v="389" actId="27636"/>
      <pc:docMkLst>
        <pc:docMk/>
      </pc:docMkLst>
      <pc:sldChg chg="addSp delSp modSp add del mod addCm">
        <pc:chgData name="Александр Яхлаков" userId="0c74b79eda497d5e" providerId="LiveId" clId="{EB33D1DF-DFA2-4BB1-A272-8D4D137F0844}" dt="2024-06-20T15:39:17.043" v="389" actId="27636"/>
        <pc:sldMkLst>
          <pc:docMk/>
          <pc:sldMk cId="1296911369" sldId="256"/>
        </pc:sldMkLst>
        <pc:spChg chg="mod">
          <ac:chgData name="Александр Яхлаков" userId="0c74b79eda497d5e" providerId="LiveId" clId="{EB33D1DF-DFA2-4BB1-A272-8D4D137F0844}" dt="2024-06-20T15:39:17.043" v="389" actId="27636"/>
          <ac:spMkLst>
            <pc:docMk/>
            <pc:sldMk cId="1296911369" sldId="256"/>
            <ac:spMk id="3" creationId="{00000000-0000-0000-0000-000000000000}"/>
          </ac:spMkLst>
        </pc:spChg>
        <pc:picChg chg="add del mod">
          <ac:chgData name="Александр Яхлаков" userId="0c74b79eda497d5e" providerId="LiveId" clId="{EB33D1DF-DFA2-4BB1-A272-8D4D137F0844}" dt="2024-06-20T14:47:07.517" v="312" actId="21"/>
          <ac:picMkLst>
            <pc:docMk/>
            <pc:sldMk cId="1296911369" sldId="256"/>
            <ac:picMk id="4" creationId="{E7F8ACCA-069E-4D6F-8CEC-50B97383F2AD}"/>
          </ac:picMkLst>
        </pc:picChg>
      </pc:sldChg>
      <pc:sldChg chg="ord">
        <pc:chgData name="Александр Яхлаков" userId="0c74b79eda497d5e" providerId="LiveId" clId="{EB33D1DF-DFA2-4BB1-A272-8D4D137F0844}" dt="2024-06-20T06:42:54.493" v="50"/>
        <pc:sldMkLst>
          <pc:docMk/>
          <pc:sldMk cId="529621266" sldId="260"/>
        </pc:sldMkLst>
      </pc:sldChg>
      <pc:sldChg chg="modSp mod">
        <pc:chgData name="Александр Яхлаков" userId="0c74b79eda497d5e" providerId="LiveId" clId="{EB33D1DF-DFA2-4BB1-A272-8D4D137F0844}" dt="2024-06-20T04:40:22.450" v="2" actId="14100"/>
        <pc:sldMkLst>
          <pc:docMk/>
          <pc:sldMk cId="3711019479" sldId="261"/>
        </pc:sldMkLst>
        <pc:spChg chg="mod">
          <ac:chgData name="Александр Яхлаков" userId="0c74b79eda497d5e" providerId="LiveId" clId="{EB33D1DF-DFA2-4BB1-A272-8D4D137F0844}" dt="2024-06-20T04:40:22.450" v="2" actId="14100"/>
          <ac:spMkLst>
            <pc:docMk/>
            <pc:sldMk cId="3711019479" sldId="261"/>
            <ac:spMk id="3" creationId="{00000000-0000-0000-0000-000000000000}"/>
          </ac:spMkLst>
        </pc:spChg>
        <pc:spChg chg="mod">
          <ac:chgData name="Александр Яхлаков" userId="0c74b79eda497d5e" providerId="LiveId" clId="{EB33D1DF-DFA2-4BB1-A272-8D4D137F0844}" dt="2024-06-20T04:40:16.672" v="1" actId="14100"/>
          <ac:spMkLst>
            <pc:docMk/>
            <pc:sldMk cId="3711019479" sldId="261"/>
            <ac:spMk id="4" creationId="{00000000-0000-0000-0000-000000000000}"/>
          </ac:spMkLst>
        </pc:spChg>
      </pc:sldChg>
      <pc:sldChg chg="addSp delSp modSp del mod">
        <pc:chgData name="Александр Яхлаков" userId="0c74b79eda497d5e" providerId="LiveId" clId="{EB33D1DF-DFA2-4BB1-A272-8D4D137F0844}" dt="2024-06-20T14:46:34.036" v="306" actId="2696"/>
        <pc:sldMkLst>
          <pc:docMk/>
          <pc:sldMk cId="318000574" sldId="271"/>
        </pc:sldMkLst>
        <pc:spChg chg="mod">
          <ac:chgData name="Александр Яхлаков" userId="0c74b79eda497d5e" providerId="LiveId" clId="{EB33D1DF-DFA2-4BB1-A272-8D4D137F0844}" dt="2024-06-20T14:42:01.107" v="205" actId="20577"/>
          <ac:spMkLst>
            <pc:docMk/>
            <pc:sldMk cId="318000574" sldId="271"/>
            <ac:spMk id="2" creationId="{00000000-0000-0000-0000-000000000000}"/>
          </ac:spMkLst>
        </pc:spChg>
        <pc:spChg chg="del mod">
          <ac:chgData name="Александр Яхлаков" userId="0c74b79eda497d5e" providerId="LiveId" clId="{EB33D1DF-DFA2-4BB1-A272-8D4D137F0844}" dt="2024-06-20T14:42:27.311" v="207" actId="478"/>
          <ac:spMkLst>
            <pc:docMk/>
            <pc:sldMk cId="318000574" sldId="271"/>
            <ac:spMk id="3" creationId="{00000000-0000-0000-0000-000000000000}"/>
          </ac:spMkLst>
        </pc:spChg>
        <pc:spChg chg="add mod">
          <ac:chgData name="Александр Яхлаков" userId="0c74b79eda497d5e" providerId="LiveId" clId="{EB33D1DF-DFA2-4BB1-A272-8D4D137F0844}" dt="2024-06-20T14:45:14.998" v="305" actId="20577"/>
          <ac:spMkLst>
            <pc:docMk/>
            <pc:sldMk cId="318000574" sldId="271"/>
            <ac:spMk id="5" creationId="{DF90AF84-CFB0-44E4-A2BC-B72474321B42}"/>
          </ac:spMkLst>
        </pc:spChg>
      </pc:sldChg>
      <pc:sldChg chg="modSp mod">
        <pc:chgData name="Александр Яхлаков" userId="0c74b79eda497d5e" providerId="LiveId" clId="{EB33D1DF-DFA2-4BB1-A272-8D4D137F0844}" dt="2024-06-20T09:07:11.112" v="56" actId="20577"/>
        <pc:sldMkLst>
          <pc:docMk/>
          <pc:sldMk cId="203384340" sldId="272"/>
        </pc:sldMkLst>
        <pc:spChg chg="mod">
          <ac:chgData name="Александр Яхлаков" userId="0c74b79eda497d5e" providerId="LiveId" clId="{EB33D1DF-DFA2-4BB1-A272-8D4D137F0844}" dt="2024-06-20T09:07:11.112" v="56" actId="20577"/>
          <ac:spMkLst>
            <pc:docMk/>
            <pc:sldMk cId="203384340" sldId="272"/>
            <ac:spMk id="3" creationId="{00000000-0000-0000-0000-000000000000}"/>
          </ac:spMkLst>
        </pc:spChg>
      </pc:sldChg>
      <pc:sldChg chg="addSp modSp new mod">
        <pc:chgData name="Александр Яхлаков" userId="0c74b79eda497d5e" providerId="LiveId" clId="{EB33D1DF-DFA2-4BB1-A272-8D4D137F0844}" dt="2024-06-20T06:04:10.156" v="6" actId="14100"/>
        <pc:sldMkLst>
          <pc:docMk/>
          <pc:sldMk cId="3924067969" sldId="273"/>
        </pc:sldMkLst>
        <pc:picChg chg="add mod">
          <ac:chgData name="Александр Яхлаков" userId="0c74b79eda497d5e" providerId="LiveId" clId="{EB33D1DF-DFA2-4BB1-A272-8D4D137F0844}" dt="2024-06-20T06:04:10.156" v="6" actId="14100"/>
          <ac:picMkLst>
            <pc:docMk/>
            <pc:sldMk cId="3924067969" sldId="273"/>
            <ac:picMk id="2" creationId="{2B9CFAD1-981D-4985-A47B-E4FDEB9F84E4}"/>
          </ac:picMkLst>
        </pc:picChg>
      </pc:sldChg>
      <pc:sldChg chg="addSp modSp new mod">
        <pc:chgData name="Александр Яхлаков" userId="0c74b79eda497d5e" providerId="LiveId" clId="{EB33D1DF-DFA2-4BB1-A272-8D4D137F0844}" dt="2024-06-20T06:11:59.565" v="48" actId="1076"/>
        <pc:sldMkLst>
          <pc:docMk/>
          <pc:sldMk cId="4109781612" sldId="274"/>
        </pc:sldMkLst>
        <pc:spChg chg="add mod">
          <ac:chgData name="Александр Яхлаков" userId="0c74b79eda497d5e" providerId="LiveId" clId="{EB33D1DF-DFA2-4BB1-A272-8D4D137F0844}" dt="2024-06-20T06:11:59.565" v="48" actId="1076"/>
          <ac:spMkLst>
            <pc:docMk/>
            <pc:sldMk cId="4109781612" sldId="274"/>
            <ac:spMk id="3" creationId="{6F6A7DED-A9F4-42B3-AA67-6DCAD5289204}"/>
          </ac:spMkLst>
        </pc:spChg>
      </pc:sldChg>
      <pc:sldChg chg="addSp delSp modSp new mod">
        <pc:chgData name="Александр Яхлаков" userId="0c74b79eda497d5e" providerId="LiveId" clId="{EB33D1DF-DFA2-4BB1-A272-8D4D137F0844}" dt="2024-06-20T15:35:52.267" v="316" actId="1076"/>
        <pc:sldMkLst>
          <pc:docMk/>
          <pc:sldMk cId="2991321904" sldId="275"/>
        </pc:sldMkLst>
        <pc:spChg chg="add del">
          <ac:chgData name="Александр Яхлаков" userId="0c74b79eda497d5e" providerId="LiveId" clId="{EB33D1DF-DFA2-4BB1-A272-8D4D137F0844}" dt="2024-06-20T12:49:37.680" v="59" actId="22"/>
          <ac:spMkLst>
            <pc:docMk/>
            <pc:sldMk cId="2991321904" sldId="275"/>
            <ac:spMk id="3" creationId="{7BBBC40F-6010-46A4-8309-E184B92D13A2}"/>
          </ac:spMkLst>
        </pc:spChg>
        <pc:spChg chg="add del">
          <ac:chgData name="Александр Яхлаков" userId="0c74b79eda497d5e" providerId="LiveId" clId="{EB33D1DF-DFA2-4BB1-A272-8D4D137F0844}" dt="2024-06-20T12:49:40.216" v="61" actId="22"/>
          <ac:spMkLst>
            <pc:docMk/>
            <pc:sldMk cId="2991321904" sldId="275"/>
            <ac:spMk id="5" creationId="{95A8CD97-4450-490C-9249-1C441FBA18A3}"/>
          </ac:spMkLst>
        </pc:spChg>
        <pc:spChg chg="add mod">
          <ac:chgData name="Александр Яхлаков" userId="0c74b79eda497d5e" providerId="LiveId" clId="{EB33D1DF-DFA2-4BB1-A272-8D4D137F0844}" dt="2024-06-20T14:47:31.081" v="314" actId="20577"/>
          <ac:spMkLst>
            <pc:docMk/>
            <pc:sldMk cId="2991321904" sldId="275"/>
            <ac:spMk id="7" creationId="{1315C0FF-ADE6-4655-8ECD-8B883BD6F5D3}"/>
          </ac:spMkLst>
        </pc:spChg>
        <pc:picChg chg="add del mod">
          <ac:chgData name="Александр Яхлаков" userId="0c74b79eda497d5e" providerId="LiveId" clId="{EB33D1DF-DFA2-4BB1-A272-8D4D137F0844}" dt="2024-06-20T14:46:41.775" v="307" actId="21"/>
          <ac:picMkLst>
            <pc:docMk/>
            <pc:sldMk cId="2991321904" sldId="275"/>
            <ac:picMk id="8" creationId="{42212DF5-F4EA-4376-8833-40148EAF95F6}"/>
          </ac:picMkLst>
        </pc:picChg>
        <pc:picChg chg="add mod">
          <ac:chgData name="Александр Яхлаков" userId="0c74b79eda497d5e" providerId="LiveId" clId="{EB33D1DF-DFA2-4BB1-A272-8D4D137F0844}" dt="2024-06-20T15:35:52.267" v="316" actId="1076"/>
          <ac:picMkLst>
            <pc:docMk/>
            <pc:sldMk cId="2991321904" sldId="275"/>
            <ac:picMk id="1026" creationId="{8E2B4D04-DD0A-4562-B368-1A24EAC4A03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Образование</a:t>
            </a:r>
            <a:r>
              <a:rPr lang="ru-RU" baseline="0"/>
              <a:t> специалиста школьной библиотеки</a:t>
            </a:r>
          </a:p>
          <a:p>
            <a:pPr>
              <a:defRPr/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22222222222227E-2"/>
          <c:y val="0.32672863808690578"/>
          <c:w val="0.81388888888888888"/>
          <c:h val="0.436333843686205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60-4E4D-A7DA-17D23AA2A4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60-4E4D-A7DA-17D23AA2A4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60-4E4D-A7DA-17D23AA2A4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Лист3!$W$6:$X$8</c:f>
              <c:multiLvlStrCache>
                <c:ptCount val="3"/>
                <c:lvl>
                  <c:pt idx="0">
                    <c:v>библиотечное</c:v>
                  </c:pt>
                  <c:pt idx="1">
                    <c:v>педагогическое</c:v>
                  </c:pt>
                  <c:pt idx="2">
                    <c:v>иное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</c:lvl>
              </c:multiLvlStrCache>
            </c:multiLvlStrRef>
          </c:cat>
          <c:val>
            <c:numRef>
              <c:f>Лист3!$Y$6:$Y$8</c:f>
              <c:numCache>
                <c:formatCode>General</c:formatCode>
                <c:ptCount val="3"/>
                <c:pt idx="0">
                  <c:v>16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60-4E4D-A7DA-17D23AA2A4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Должность специалиста школьной библиотеки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F4-4552-9002-8B9D4CC69F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F4-4552-9002-8B9D4CC69F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F4-4552-9002-8B9D4CC69F9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F4-4552-9002-8B9D4CC69F9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F4-4552-9002-8B9D4CC69F9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F4-4552-9002-8B9D4CC69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Лист3!$X$12:$X$14</c:f>
              <c:strCache>
                <c:ptCount val="3"/>
                <c:pt idx="0">
                  <c:v>зав библ</c:v>
                </c:pt>
                <c:pt idx="1">
                  <c:v>библиотекарь</c:v>
                </c:pt>
                <c:pt idx="2">
                  <c:v>библиотекарь-педагог</c:v>
                </c:pt>
              </c:strCache>
            </c:strRef>
          </c:cat>
          <c:val>
            <c:numRef>
              <c:f>Лист3!$Y$12:$Y$14</c:f>
              <c:numCache>
                <c:formatCode>General</c:formatCode>
                <c:ptCount val="3"/>
                <c:pt idx="0">
                  <c:v>33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F4-4552-9002-8B9D4CC69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dkEdge"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20T07:37:46.99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1567-95DE-44E2-A121-B600B7D1EA48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40783-871F-4BA3-BBAA-5C83DAE0F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0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40783-871F-4BA3-BBAA-5C83DAE0F2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9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40783-871F-4BA3-BBAA-5C83DAE0F2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0783-871F-4BA3-BBAA-5C83DAE0F2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0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0783-871F-4BA3-BBAA-5C83DAE0F2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9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0783-871F-4BA3-BBAA-5C83DAE0F2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0783-871F-4BA3-BBAA-5C83DAE0F2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6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40783-871F-4BA3-BBAA-5C83DAE0F22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6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47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9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1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7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8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3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42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2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9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5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8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3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07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9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0E9DD9-73F5-46C9-9658-560A67532A6E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CFD48A-710F-44DB-B3F1-A306A2ACF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3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dirty="0"/>
              <a:t>О компетенциях и функционале школьного библиотекаря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300" dirty="0"/>
              <a:t>Семинар для специалистов школьных библиотек</a:t>
            </a:r>
            <a:endParaRPr lang="ru-RU" dirty="0"/>
          </a:p>
          <a:p>
            <a:pPr algn="r"/>
            <a:r>
              <a:rPr lang="ru-RU" sz="1800" i="1" dirty="0"/>
              <a:t>Одинцовский УМЦ «Развитие образования»</a:t>
            </a:r>
          </a:p>
          <a:p>
            <a:r>
              <a:rPr lang="ru-RU" dirty="0"/>
              <a:t>Июнь 2024</a:t>
            </a:r>
          </a:p>
        </p:txBody>
      </p:sp>
    </p:spTree>
    <p:extLst>
      <p:ext uri="{BB962C8B-B14F-4D97-AF65-F5344CB8AC3E}">
        <p14:creationId xmlns:p14="http://schemas.microsoft.com/office/powerpoint/2010/main" val="129691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Приоритеты в деятельности </a:t>
            </a:r>
          </a:p>
        </p:txBody>
      </p:sp>
      <p:sp>
        <p:nvSpPr>
          <p:cNvPr id="3" name="AutoShape 2" descr="Диаграмма ответов в Формах. Вопрос: Расставьте приоритеты в направлениях деятельности школьной библиотеки. Количество ответов: 55 ответов."/>
          <p:cNvSpPr>
            <a:spLocks noChangeAspect="1" noChangeArrowheads="1"/>
          </p:cNvSpPr>
          <p:nvPr/>
        </p:nvSpPr>
        <p:spPr bwMode="auto">
          <a:xfrm>
            <a:off x="4830814" y="35647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иаграмма ответов в Формах. Вопрос: Расставьте приоритеты в направлениях деятельности школьной библиотеки. Количество ответов: 55 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Диаграмма ответов в Формах. Вопрос: Расставьте приоритеты в направлениях деятельности школьной библиотеки. Количество ответов: 55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94" y="1110259"/>
            <a:ext cx="10209583" cy="47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6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Самые сложные виды деятельности в школьной библиотеке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написание отчетов</a:t>
            </a:r>
          </a:p>
          <a:p>
            <a:r>
              <a:rPr lang="ru-RU" dirty="0"/>
              <a:t>создание виртуальных событий</a:t>
            </a:r>
          </a:p>
          <a:p>
            <a:r>
              <a:rPr lang="ru-RU" dirty="0"/>
              <a:t>Подготовка общешкольных мероприятий.</a:t>
            </a:r>
          </a:p>
          <a:p>
            <a:r>
              <a:rPr lang="ru-RU" dirty="0"/>
              <a:t>создании и ведении сайта библиотеки</a:t>
            </a:r>
          </a:p>
          <a:p>
            <a:r>
              <a:rPr lang="ru-RU" dirty="0"/>
              <a:t>библиографическая деятельность</a:t>
            </a:r>
          </a:p>
          <a:p>
            <a:r>
              <a:rPr lang="ru-RU" dirty="0"/>
              <a:t>заполнение таблиц и мониторингов</a:t>
            </a:r>
          </a:p>
          <a:p>
            <a:r>
              <a:rPr lang="ru-RU" dirty="0"/>
              <a:t>обеспечение всех учебниками</a:t>
            </a:r>
          </a:p>
          <a:p>
            <a:r>
              <a:rPr lang="ru-RU" dirty="0"/>
              <a:t>организация мероприятия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оформлением финансовых документов, которое  не входит в круг должностных инструкций библиотекаря. </a:t>
            </a:r>
          </a:p>
          <a:p>
            <a:r>
              <a:rPr lang="ru-RU" dirty="0"/>
              <a:t>работа  за копейки</a:t>
            </a:r>
          </a:p>
        </p:txBody>
      </p:sp>
    </p:spTree>
    <p:extLst>
      <p:ext uri="{BB962C8B-B14F-4D97-AF65-F5344CB8AC3E}">
        <p14:creationId xmlns:p14="http://schemas.microsoft.com/office/powerpoint/2010/main" val="63265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от библиотеки  ждет школа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0813" y="2698954"/>
            <a:ext cx="9332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Привить любовь к чтению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Обеспеченность учащихся учебной, справочной и художественной литературой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Повысить качество чтения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Реформировать библиотеку в библиотечно-информационный центр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Объединить детей по интересам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Развивать информационную культур</a:t>
            </a:r>
          </a:p>
        </p:txBody>
      </p:sp>
    </p:spTree>
    <p:extLst>
      <p:ext uri="{BB962C8B-B14F-4D97-AF65-F5344CB8AC3E}">
        <p14:creationId xmlns:p14="http://schemas.microsoft.com/office/powerpoint/2010/main" val="375106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Запрос на методическую помощь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Проведение семинаров по актуальным вопросам библиотечной работы</a:t>
            </a:r>
          </a:p>
          <a:p>
            <a:r>
              <a:rPr lang="ru-RU" dirty="0"/>
              <a:t>Методическая поддержка (помощь) в проведении библиотечных мероприятий</a:t>
            </a:r>
          </a:p>
          <a:p>
            <a:r>
              <a:rPr lang="ru-RU" dirty="0"/>
              <a:t>Мастер-классы</a:t>
            </a:r>
          </a:p>
          <a:p>
            <a:r>
              <a:rPr lang="ru-RU" dirty="0"/>
              <a:t>Консультационно-методические мероприятия по использованию художественной литературы при сдаче ЕГЭ, ОГЭ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Квалифицированного коллегу - помощника в библиотеке</a:t>
            </a:r>
          </a:p>
          <a:p>
            <a:r>
              <a:rPr lang="ru-RU" dirty="0"/>
              <a:t>Своевременно (и подробно) сообщать обо всех инициативах и новостях, конкурсах, связанных с библиотекой.</a:t>
            </a:r>
          </a:p>
          <a:p>
            <a:r>
              <a:rPr lang="ru-RU" dirty="0"/>
              <a:t>Больше информации об информатизации и модернизации библиотеки и библиотечного фонда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пути к идеальной школьной библиотеке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2542" y="2971800"/>
            <a:ext cx="6117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Модернизировать материальную базу</a:t>
            </a:r>
          </a:p>
          <a:p>
            <a:r>
              <a:rPr lang="ru-RU" dirty="0"/>
              <a:t>Повысить квалификацию специалиста школьной библиотеки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05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вы как думает, что необходимо еще</a:t>
            </a:r>
            <a:r>
              <a:rPr lang="en-US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Повысить коммуникативные компетенции специалиста школьной библиотеки</a:t>
            </a:r>
          </a:p>
          <a:p>
            <a:r>
              <a:rPr lang="ru-RU" dirty="0"/>
              <a:t>Принять участие в общешкольных проектах</a:t>
            </a:r>
          </a:p>
          <a:p>
            <a:r>
              <a:rPr lang="ru-RU" dirty="0"/>
              <a:t>Составить план самообразования</a:t>
            </a:r>
          </a:p>
          <a:p>
            <a:r>
              <a:rPr lang="ru-RU" dirty="0"/>
              <a:t>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8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9CFAD1-981D-4985-A47B-E4FDEB9F8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026541"/>
            <a:ext cx="7543800" cy="50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6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6A7DED-A9F4-42B3-AA67-6DCAD5289204}"/>
              </a:ext>
            </a:extLst>
          </p:cNvPr>
          <p:cNvSpPr txBox="1"/>
          <p:nvPr/>
        </p:nvSpPr>
        <p:spPr>
          <a:xfrm>
            <a:off x="1028700" y="1038225"/>
            <a:ext cx="104489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Примерные темы по самообразованию библиотекаря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Библиотечное обслуживание учащихся в школьной библиотеке. Проблемы и перспективы.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Школьная библиотека как компонент педагогической системы школы.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Духовно- нравственное воспитание школьников в условиях школьной библиотеки.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Школьная библиотека и гражданско-патриотическое воспитание подрастающего поколения.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Инновации в работе школьного библиотекаря по формированию информационной культуры личности.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Подготовка вдумчивого читателя», ориентированного на базовый компонент литературного образования.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Школьный библиотекарь – основное звено информационного обеспечения образовательного учреждения.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Создание информационно-образовательной среды в школьной библиотеке.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Мультимедийный проект «Виртуальная книжная выставка»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Новые аспекты в работе школьного библиотекаря: библиотекарь –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медиаспе-циалист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Работа с цифровыми образовательными ресурсами. Библиографическое описание ЦОР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Информационно-библиографическое сопровождение учебно-воспитательного процесса образовательных учреждений города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Информационная поддержка эксперимента по предпрофильной подготовке и профильному обучению.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Издательская деятельность в условиях ШБ.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Программно-проектная деятельность в условиях ШБ.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 Unicode MS"/>
              </a:rPr>
              <a:t>•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Нормы и требования к ведению документации и отчетных форм в современной школьной библиотеке.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8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15C0FF-ADE6-4655-8ECD-8B883BD6F5D3}"/>
              </a:ext>
            </a:extLst>
          </p:cNvPr>
          <p:cNvSpPr txBox="1"/>
          <p:nvPr/>
        </p:nvSpPr>
        <p:spPr>
          <a:xfrm>
            <a:off x="1121790" y="1174825"/>
            <a:ext cx="82201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Компетенция </a:t>
            </a:r>
            <a:r>
              <a:rPr lang="ru-RU" b="0" i="0" dirty="0">
                <a:solidFill>
                  <a:srgbClr val="000000"/>
                </a:solidFill>
                <a:effectLst/>
                <a:latin typeface="GraphikLCG-Regular"/>
              </a:rPr>
              <a:t>— это набор знаний, навыков и личного опыта, необходимый для эффективного выполнения определённой деятельности</a:t>
            </a:r>
            <a:endParaRPr lang="en-US" b="0" i="0" dirty="0">
              <a:solidFill>
                <a:srgbClr val="000000"/>
              </a:solidFill>
              <a:effectLst/>
              <a:latin typeface="GraphikLCG-Regular"/>
            </a:endParaRPr>
          </a:p>
          <a:p>
            <a:pPr algn="l" fontAlgn="base" latinLnBrk="0"/>
            <a:endParaRPr lang="en-US" u="none" strike="noStrike" dirty="0">
              <a:solidFill>
                <a:srgbClr val="000000"/>
              </a:solidFill>
              <a:latin typeface="GraphikLCG-Regular"/>
            </a:endParaRPr>
          </a:p>
          <a:p>
            <a:pPr algn="l" fontAlgn="base" latinLnBrk="0"/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Понятие «компетентность», 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в свою очередь, означает обладание набором компетенций, требуемых для выполнения профессиональных задач. То есть компетенция, по сути, составная часть компетентности</a:t>
            </a:r>
            <a:endParaRPr lang="en-US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  <a:p>
            <a:pPr algn="l" fontAlgn="base" latinLnBrk="0"/>
            <a:endParaRPr lang="en-US" b="1" dirty="0">
              <a:solidFill>
                <a:srgbClr val="000000"/>
              </a:solidFill>
              <a:latin typeface="var(--stk-f_family)"/>
            </a:endParaRPr>
          </a:p>
          <a:p>
            <a:pPr algn="l" fontAlgn="base" latinLnBrk="0"/>
            <a:r>
              <a:rPr lang="ru-RU" b="1" dirty="0">
                <a:solidFill>
                  <a:srgbClr val="000000"/>
                </a:solidFill>
                <a:latin typeface="GraphikLCG-Regular"/>
              </a:rPr>
              <a:t>П</a:t>
            </a:r>
            <a:r>
              <a:rPr lang="ru-RU" b="1" i="0" dirty="0">
                <a:solidFill>
                  <a:srgbClr val="000000"/>
                </a:solidFill>
                <a:effectLst/>
                <a:latin typeface="GraphikLCG-Regular"/>
              </a:rPr>
              <a:t>рофессиональное образование </a:t>
            </a:r>
            <a:r>
              <a:rPr lang="ru-RU" b="0" i="0" dirty="0">
                <a:solidFill>
                  <a:srgbClr val="000000"/>
                </a:solidFill>
                <a:effectLst/>
                <a:latin typeface="GraphikLCG-Regular"/>
              </a:rPr>
              <a:t>представляет собой формирование у человека определённого набора компетенций — или, одним словом, компетентности, чтобы он мог работать по специальности.</a:t>
            </a:r>
          </a:p>
          <a:p>
            <a:pPr algn="l" fontAlgn="base" latinLnBrk="0"/>
            <a:endParaRPr lang="ru-RU" dirty="0">
              <a:solidFill>
                <a:srgbClr val="000000"/>
              </a:solidFill>
              <a:latin typeface="GraphikLCG-Regular"/>
            </a:endParaRPr>
          </a:p>
          <a:p>
            <a:pPr algn="l" fontAlgn="base" latinLnBrk="0"/>
            <a:r>
              <a:rPr lang="ru-RU" b="1" dirty="0">
                <a:solidFill>
                  <a:srgbClr val="000000"/>
                </a:solidFill>
                <a:latin typeface="var(--stk-f_family)"/>
              </a:rPr>
              <a:t>Должностные обязанности — </a:t>
            </a:r>
            <a:r>
              <a:rPr lang="ru-RU" dirty="0">
                <a:solidFill>
                  <a:srgbClr val="000000"/>
                </a:solidFill>
                <a:latin typeface="var(--stk-f_family)"/>
              </a:rPr>
              <a:t>это трудовая функция сотрудника на своем рабочем месте, которую он обязан выполнять в рамках своей компетенции. </a:t>
            </a:r>
            <a:endParaRPr lang="en-US" dirty="0">
              <a:solidFill>
                <a:srgbClr val="000000"/>
              </a:solidFill>
              <a:latin typeface="var(--stk-f_family)"/>
            </a:endParaRPr>
          </a:p>
          <a:p>
            <a:pPr algn="l" fontAlgn="base" latinLnBrk="0"/>
            <a:endParaRPr lang="ru-RU" b="1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</p:txBody>
      </p:sp>
      <p:pic>
        <p:nvPicPr>
          <p:cNvPr id="1026" name="Picture 2" descr="КАКОЙ ОН СОВРЕМЕННЫЙ БИБЛИОТЕКАРЬ?">
            <a:extLst>
              <a:ext uri="{FF2B5EF4-FFF2-40B4-BE49-F238E27FC236}">
                <a16:creationId xmlns:a16="http://schemas.microsoft.com/office/drawing/2014/main" id="{8E2B4D04-DD0A-4562-B368-1A24EAC4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41" y="1485311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2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714" y="1117978"/>
            <a:ext cx="917116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/>
              <a:t>Заведующий библиотекой </a:t>
            </a:r>
            <a:r>
              <a:rPr lang="ru-RU" dirty="0"/>
              <a:t>(Библиотекарь) должен знать: приоритетные</a:t>
            </a:r>
          </a:p>
          <a:p>
            <a:pPr algn="just"/>
            <a:r>
              <a:rPr lang="ru-RU" dirty="0"/>
              <a:t>направления развития образовательной системы Российской Федерации; законы и</a:t>
            </a:r>
          </a:p>
          <a:p>
            <a:pPr algn="just"/>
            <a:r>
              <a:rPr lang="ru-RU" dirty="0"/>
              <a:t>иные нормативные правовые акты, регламентирующие образовательную</a:t>
            </a:r>
          </a:p>
          <a:p>
            <a:pPr algn="just"/>
            <a:r>
              <a:rPr lang="ru-RU" dirty="0"/>
              <a:t>деятельность; Конвенцию о правах ребенка; педагогику, психологию, возрастную</a:t>
            </a:r>
          </a:p>
          <a:p>
            <a:pPr algn="just"/>
            <a:r>
              <a:rPr lang="ru-RU" dirty="0"/>
              <a:t>физиологию; школьную гигиену; программы и учебники по предметам; современные педагогические технологи; методы убеждения, аргументации своей позиции, установления контактов с обучающимися разного возраста, их родителями (</a:t>
            </a:r>
            <a:r>
              <a:rPr lang="ru-RU" dirty="0" err="1"/>
              <a:t>лицами,их</a:t>
            </a:r>
            <a:r>
              <a:rPr lang="ru-RU" dirty="0"/>
              <a:t> заменяющими), коллегами по работе; технологии диагностики причин конфликтных ситуаций, их профилактики и разрешения; трудовое законодательство; основы работы с текстовыми редакторами, электронными таблицами, электронной почтой и браузерами, мультимедийным оборудованием; дидактические возможности использования ресурсов сети Интернет; правила безопасного использования сети Интернет; правила внутреннего трудового распорядка образовательного учреждения; правила по охране труда и пожарной безопасности.</a:t>
            </a:r>
          </a:p>
          <a:p>
            <a:pPr algn="r"/>
            <a:r>
              <a:rPr lang="ru-RU" sz="1200" dirty="0"/>
              <a:t>Об утверждении Единого квалификационного справочника должностей</a:t>
            </a:r>
          </a:p>
          <a:p>
            <a:pPr algn="r"/>
            <a:r>
              <a:rPr lang="ru-RU" sz="1200" dirty="0"/>
              <a:t>руководителей, специалистов и служащих, раздел «Квалификационные</a:t>
            </a:r>
          </a:p>
          <a:p>
            <a:pPr algn="r"/>
            <a:r>
              <a:rPr lang="ru-RU" sz="1200" dirty="0"/>
              <a:t>характеристики должностей работников культуры искусства и кинематографии» ,</a:t>
            </a:r>
          </a:p>
          <a:p>
            <a:pPr algn="r"/>
            <a:r>
              <a:rPr lang="ru-RU" sz="1200" dirty="0"/>
              <a:t>утвержденного приказом </a:t>
            </a:r>
            <a:r>
              <a:rPr lang="ru-RU" sz="1200" dirty="0" err="1"/>
              <a:t>Минздравсоцразвития</a:t>
            </a:r>
            <a:r>
              <a:rPr lang="ru-RU" sz="1200" dirty="0"/>
              <a:t> Российской федерации от</a:t>
            </a:r>
          </a:p>
          <a:p>
            <a:pPr algn="r"/>
            <a:r>
              <a:rPr lang="ru-RU" sz="1200" dirty="0"/>
              <a:t>30.03.2011г №251н</a:t>
            </a:r>
          </a:p>
        </p:txBody>
      </p:sp>
    </p:spTree>
    <p:extLst>
      <p:ext uri="{BB962C8B-B14F-4D97-AF65-F5344CB8AC3E}">
        <p14:creationId xmlns:p14="http://schemas.microsoft.com/office/powerpoint/2010/main" val="220185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714" y="1117978"/>
            <a:ext cx="91711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Библиотекарь</a:t>
            </a:r>
            <a:r>
              <a:rPr lang="ru-RU" dirty="0"/>
              <a:t> должен знать: : законы и иные нормативные правовые акты Российской Федерации, определяющие развитие в сферах библиотечного и архивного дела; основы библиотечного дела, библиографии; основные библиотечные технологические процессы; формы, методы индивидуальной и массовой работы с читателями; основы трудового законодательства; правила внутреннего трудового распорядка; правила по охране труда и пожарной безопасности.</a:t>
            </a:r>
          </a:p>
          <a:p>
            <a:pPr algn="just"/>
            <a:endParaRPr lang="ru-RU" dirty="0"/>
          </a:p>
          <a:p>
            <a:pPr algn="r"/>
            <a:r>
              <a:rPr lang="ru-RU" sz="1200" i="1" dirty="0"/>
              <a:t>Об утверждении Единого квалификационного справочника должностей</a:t>
            </a:r>
          </a:p>
          <a:p>
            <a:pPr algn="r"/>
            <a:r>
              <a:rPr lang="ru-RU" sz="1200" i="1" dirty="0"/>
              <a:t>руководителей, специалистов и служащих, раздел «Квалификационные</a:t>
            </a:r>
          </a:p>
          <a:p>
            <a:pPr algn="r"/>
            <a:r>
              <a:rPr lang="ru-RU" sz="1200" i="1" dirty="0"/>
              <a:t>характеристики должностей работников культуры искусства и кинематографии» ,</a:t>
            </a:r>
          </a:p>
          <a:p>
            <a:pPr algn="r"/>
            <a:r>
              <a:rPr lang="ru-RU" sz="1200" i="1" dirty="0"/>
              <a:t>утвержденного приказом </a:t>
            </a:r>
            <a:r>
              <a:rPr lang="ru-RU" sz="1200" i="1" dirty="0" err="1"/>
              <a:t>Минздравсоцразвития</a:t>
            </a:r>
            <a:r>
              <a:rPr lang="ru-RU" sz="1200" i="1" dirty="0"/>
              <a:t> Российской федерации от</a:t>
            </a:r>
          </a:p>
          <a:p>
            <a:pPr algn="r"/>
            <a:r>
              <a:rPr lang="ru-RU" sz="1200" i="1" dirty="0"/>
              <a:t>30.03.2011г №251н</a:t>
            </a:r>
          </a:p>
          <a:p>
            <a:pPr algn="r"/>
            <a:endParaRPr lang="ru-RU" dirty="0"/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516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919" y="516047"/>
            <a:ext cx="1072684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Педагог-библиотекарь</a:t>
            </a:r>
            <a: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 </a:t>
            </a:r>
            <a:r>
              <a:rPr lang="ru-RU" dirty="0"/>
              <a:t>должен знать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ru-RU" dirty="0"/>
              <a:t>приоритетные направления развития образователь­ной системы Российской Федерации; законодательство Российской Федерации об образовании и библиотечном деле; Конвенцию о правах ребенка; содержание художественной, научно-популярной литературы, периодических изданий, находящихся в библиотечном фонде образовательного учреждения; методику проведения инди­видуальных бесед, формы и методы проведения конференций, вы­ставок; основы возрастной педагогики и психологии, физиологии, Школьной гигиены; индивидуальные особенности развития детей разного возраста; специфику развития интересов и потребностей обучающихся (воспитанников), их творческой деятельности; совре­менные информационно-коммуникационные технологии (текстовые редакторы, электронные таблицы, программы создания презентаций, информационные системы, автоматизирующие библиотечную дея­тельность), принципы работы в сети Интернет, приемы использова­ния мультимедийного оборудования и ведения электронного доку­ментооборота; нормативные и методические материалы по вопросам организации информационной и библиотечной работы; профиль деятельности, специализацию и структуру образовательного учреж­дения; правила комплектования, хранения и учета библиотечного фонда, поиска и выдачи книг из библиотечного фонда; условные сокращения и условные сокращения, применяемые в библиографии на иностранных языках; современные информационно-поисковые системы, применяемые в библиотечном обслуживании; систему классификации информации и правила составления каталогов; еди­ную общегосударственную систему межбиблиотечного абонемента; порядок компенсации при утрате читателями единиц библиотечного фонда; порядок составления отчетности о работе библиотеки; прави­ла внутреннего трудового распорядка образовательного учреждения; правила по охране труда и пожарной безопасности. </a:t>
            </a:r>
            <a:br>
              <a:rPr lang="ru-RU" dirty="0"/>
            </a:br>
            <a:endParaRPr lang="ru-RU" dirty="0"/>
          </a:p>
          <a:p>
            <a:pPr algn="just"/>
            <a:r>
              <a:rPr lang="ru-RU" sz="1600" dirty="0"/>
              <a:t>Из </a:t>
            </a:r>
            <a:r>
              <a:rPr lang="ru-RU" sz="1600" i="1" dirty="0"/>
              <a:t>Приказа Министерства здравоохранения и социального развития Российской Федерации</a:t>
            </a:r>
            <a:r>
              <a:rPr lang="ru-RU" sz="1600" dirty="0"/>
              <a:t> </a:t>
            </a:r>
            <a:r>
              <a:rPr lang="ru-RU" sz="1600" i="1" dirty="0"/>
              <a:t>от 31 м</a:t>
            </a:r>
            <a:r>
              <a:rPr lang="ru-RU" i="1" dirty="0"/>
              <a:t>ая 2011 г. № 448н,</a:t>
            </a:r>
            <a:endParaRPr lang="ru-RU" dirty="0"/>
          </a:p>
          <a:p>
            <a:pPr algn="r" fontAlgn="t"/>
            <a:r>
              <a:rPr lang="ru-RU" dirty="0"/>
              <a:t>                                                                         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61897"/>
              </p:ext>
            </p:extLst>
          </p:nvPr>
        </p:nvGraphicFramePr>
        <p:xfrm>
          <a:off x="10630053" y="3814368"/>
          <a:ext cx="782064" cy="33158"/>
        </p:xfrm>
        <a:graphic>
          <a:graphicData uri="http://schemas.openxmlformats.org/drawingml/2006/table">
            <a:tbl>
              <a:tblPr/>
              <a:tblGrid>
                <a:gridCol w="17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879" marR="3879" marT="3879" marB="3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43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207" y="910438"/>
            <a:ext cx="6241816" cy="1371600"/>
          </a:xfrm>
        </p:spPr>
        <p:txBody>
          <a:bodyPr/>
          <a:lstStyle/>
          <a:p>
            <a:r>
              <a:rPr lang="ru-RU" dirty="0"/>
              <a:t>Обобщенные трудовые функции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r="463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5018" y="2543636"/>
            <a:ext cx="6600409" cy="2387600"/>
          </a:xfrm>
        </p:spPr>
        <p:txBody>
          <a:bodyPr>
            <a:normAutofit fontScale="25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5600" dirty="0"/>
              <a:t>Библиотечно-информационное обслуживание пользователей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5600" dirty="0"/>
              <a:t>Формирование, учет и обработка библиотечного фонда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5600" dirty="0"/>
              <a:t>Организация и сохранение библиотечного фонда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5600" dirty="0"/>
              <a:t>Каталогизация документов, ведение справочно-поискового аппарата библиотеки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5600" dirty="0"/>
              <a:t>Библиографическая и информационно-аналитическая деятельность в библиотеке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5600" dirty="0"/>
              <a:t>Библиотечная исследовательская, методическая и проектная деятельность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5600" dirty="0"/>
              <a:t>Организация деятельности структурного подразделения библиотеки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2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03" y="142274"/>
            <a:ext cx="5549774" cy="5460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9174" y="862094"/>
            <a:ext cx="4327695" cy="143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Проектирование и реализация  библиотечно-педагогического обеспечения в образовательных организациях начального общего основного общего, среднего общего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3425" y="4369088"/>
            <a:ext cx="4613445" cy="143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Проектирование и реализация</a:t>
            </a:r>
          </a:p>
          <a:p>
            <a:r>
              <a:rPr lang="ru-RU" dirty="0"/>
              <a:t>библиотечно-педагогического</a:t>
            </a:r>
          </a:p>
          <a:p>
            <a:r>
              <a:rPr lang="ru-RU" dirty="0"/>
              <a:t>обеспечения основных</a:t>
            </a:r>
          </a:p>
          <a:p>
            <a:r>
              <a:rPr lang="ru-RU" dirty="0"/>
              <a:t>общеобразовательных программ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261684" y="2036192"/>
            <a:ext cx="390135" cy="529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348464" y="2137399"/>
            <a:ext cx="215153" cy="61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57653" y="2253203"/>
            <a:ext cx="0" cy="55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822694" y="2580470"/>
            <a:ext cx="1078534" cy="1130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Библиотечная деятельность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0484" y="2872292"/>
            <a:ext cx="1714318" cy="946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Воспитательная и обучающая деятельность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17012" y="2872292"/>
            <a:ext cx="1637289" cy="935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Развивающая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1101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01" y="1290486"/>
            <a:ext cx="4572000" cy="4989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32503" y="1673942"/>
            <a:ext cx="493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II. Описание трудовых функций, входящих в профессиональный стандарт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9484" y="2528888"/>
            <a:ext cx="5498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Обобщенная трудовая функция </a:t>
            </a:r>
          </a:p>
          <a:p>
            <a:r>
              <a:rPr lang="ru-RU" dirty="0"/>
              <a:t>Библиотечно-педагогическая деятельность в образовательной организации</a:t>
            </a:r>
          </a:p>
          <a:p>
            <a:endParaRPr lang="ru-RU" b="1" dirty="0"/>
          </a:p>
          <a:p>
            <a:r>
              <a:rPr lang="ru-RU" b="1" dirty="0"/>
              <a:t>Трудовые функции</a:t>
            </a:r>
          </a:p>
          <a:p>
            <a:r>
              <a:rPr lang="ru-RU" dirty="0"/>
              <a:t>Информационно-библиотечное сопровождение учебно-воспитательного процесса </a:t>
            </a:r>
          </a:p>
          <a:p>
            <a:r>
              <a:rPr lang="ru-RU" dirty="0"/>
              <a:t>Проведение мероприятий по воспитанию у обучающихся информационной культуры Организационно-методическое обеспечение мероприятий по развитию у обучающихся интереса к чтению</a:t>
            </a:r>
          </a:p>
        </p:txBody>
      </p:sp>
    </p:spTree>
    <p:extLst>
      <p:ext uri="{BB962C8B-B14F-4D97-AF65-F5344CB8AC3E}">
        <p14:creationId xmlns:p14="http://schemas.microsoft.com/office/powerpoint/2010/main" val="207101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Квалификация и должность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534382"/>
              </p:ext>
            </p:extLst>
          </p:nvPr>
        </p:nvGraphicFramePr>
        <p:xfrm>
          <a:off x="1172497" y="2942303"/>
          <a:ext cx="4166419" cy="296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268986"/>
              </p:ext>
            </p:extLst>
          </p:nvPr>
        </p:nvGraphicFramePr>
        <p:xfrm>
          <a:off x="6695768" y="2802195"/>
          <a:ext cx="4041057" cy="304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583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2466</TotalTime>
  <Words>1139</Words>
  <Application>Microsoft Office PowerPoint</Application>
  <PresentationFormat>Широкоэкранный</PresentationFormat>
  <Paragraphs>118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Unicode MS</vt:lpstr>
      <vt:lpstr>Calibri</vt:lpstr>
      <vt:lpstr>Garamond</vt:lpstr>
      <vt:lpstr>GraphikLCG-Regular</vt:lpstr>
      <vt:lpstr>Tahoma</vt:lpstr>
      <vt:lpstr>Times New Roman</vt:lpstr>
      <vt:lpstr>var(--stk-f_family)</vt:lpstr>
      <vt:lpstr>var(--stk-f--b_family)</vt:lpstr>
      <vt:lpstr>Натуральные материалы</vt:lpstr>
      <vt:lpstr> О компетенциях и функционале школьного библиотекаря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Обобщенные трудовые функции</vt:lpstr>
      <vt:lpstr>Презентация PowerPoint</vt:lpstr>
      <vt:lpstr>Презентация PowerPoint</vt:lpstr>
      <vt:lpstr>Квалификация и должность</vt:lpstr>
      <vt:lpstr>Приоритеты в деятельности </vt:lpstr>
      <vt:lpstr> Самые сложные виды деятельности в школьной библиотеке </vt:lpstr>
      <vt:lpstr>Что от библиотеки  ждет школа?</vt:lpstr>
      <vt:lpstr>Запрос на методическую помощь </vt:lpstr>
      <vt:lpstr>На пути к идеальной школьной библиотеке </vt:lpstr>
      <vt:lpstr>А вы как думает, что необходимо еще?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Александр Яхлаков</cp:lastModifiedBy>
  <cp:revision>44</cp:revision>
  <dcterms:created xsi:type="dcterms:W3CDTF">2024-06-19T15:28:38Z</dcterms:created>
  <dcterms:modified xsi:type="dcterms:W3CDTF">2024-06-21T13:21:12Z</dcterms:modified>
</cp:coreProperties>
</file>