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4B3C7D-04E5-2441-8436-74CBFCC565EC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51A513F-F753-EC4C-A3CB-A52528E0034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158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56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29508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2471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4956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9380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9459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10854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736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61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6651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69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2823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3788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265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6819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4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4B3C7D-04E5-2441-8436-74CBFCC565EC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1A513F-F753-EC4C-A3CB-A52528E00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506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A23C33"/>
                </a:solidFill>
              </a:rPr>
              <a:t>"We are strong when United"</a:t>
            </a:r>
            <a:endParaRPr lang="ru-RU" b="1" i="1" dirty="0">
              <a:solidFill>
                <a:srgbClr val="A23C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2400" i="1" u="sng" dirty="0" smtClean="0">
                <a:solidFill>
                  <a:srgbClr val="A23C33"/>
                </a:solidFill>
              </a:rPr>
              <a:t>Student 9 "A" class</a:t>
            </a:r>
            <a:endParaRPr lang="ru-RU" sz="2400" i="1" u="sng" dirty="0">
              <a:solidFill>
                <a:srgbClr val="A23C33"/>
              </a:solidFill>
            </a:endParaRPr>
          </a:p>
          <a:p>
            <a:pPr algn="r"/>
            <a:r>
              <a:rPr lang="en-US" sz="2400" i="1" u="sng" dirty="0" smtClean="0">
                <a:solidFill>
                  <a:srgbClr val="A23C33"/>
                </a:solidFill>
              </a:rPr>
              <a:t>MBOU SOSH </a:t>
            </a:r>
            <a:r>
              <a:rPr lang="en-US" sz="2400" i="1" u="sng" dirty="0" err="1" smtClean="0">
                <a:solidFill>
                  <a:srgbClr val="A23C33"/>
                </a:solidFill>
              </a:rPr>
              <a:t>Gorkovskiy</a:t>
            </a:r>
          </a:p>
          <a:p>
            <a:pPr algn="r"/>
            <a:r>
              <a:rPr lang="en-US" sz="2400" i="1" u="sng" dirty="0" err="1" smtClean="0">
                <a:solidFill>
                  <a:srgbClr val="A23C33"/>
                </a:solidFill>
              </a:rPr>
              <a:t>Polkovnikova</a:t>
            </a:r>
            <a:r>
              <a:rPr lang="en-US" sz="2400" i="1" u="sng" dirty="0" smtClean="0">
                <a:solidFill>
                  <a:srgbClr val="A23C33"/>
                </a:solidFill>
              </a:rPr>
              <a:t> Catherine</a:t>
            </a:r>
            <a:endParaRPr lang="en-US" sz="2400" i="1" u="sng" dirty="0">
              <a:solidFill>
                <a:srgbClr val="A23C3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820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12D340B-48C3-4776-9BDE-5A81F0041DAC}"/>
              </a:ext>
            </a:extLst>
          </p:cNvPr>
          <p:cNvSpPr txBox="1"/>
          <p:nvPr/>
        </p:nvSpPr>
        <p:spPr>
          <a:xfrm>
            <a:off x="1237128" y="704850"/>
            <a:ext cx="7117977" cy="15696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ome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believe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break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tradition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shifting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focus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event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another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second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including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Orthodox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contrary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believe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revival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history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A61A9139-539C-46E3-B5DB-0EB597C7C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129" y="2274510"/>
            <a:ext cx="7117976" cy="40090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8173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083FE63-A067-440E-A3C8-F7EEA412D96A}"/>
              </a:ext>
            </a:extLst>
          </p:cNvPr>
          <p:cNvSpPr txBox="1"/>
          <p:nvPr/>
        </p:nvSpPr>
        <p:spPr>
          <a:xfrm>
            <a:off x="1434354" y="613607"/>
            <a:ext cx="6436658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2004 the 4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 November was declared as the day of national unity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1A5BF465-10FF-440F-9A71-CB1C45BA8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12" y="1444603"/>
            <a:ext cx="3506206" cy="2732949"/>
          </a:xfrm>
          <a:prstGeom prst="rect">
            <a:avLst/>
          </a:prstGeom>
        </p:spPr>
      </p:pic>
      <p:pic>
        <p:nvPicPr>
          <p:cNvPr id="8194" name="Picture 2" descr="https://img-fotki.yandex.ru/get/9116/107248342.53/0_ba2c5_d0718a4c_X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8918" y="2779059"/>
            <a:ext cx="4213411" cy="3514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87524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2F69100-DE30-4EDA-A583-4B4FE5AE8CB1}"/>
              </a:ext>
            </a:extLst>
          </p:cNvPr>
          <p:cNvSpPr txBox="1"/>
          <p:nvPr/>
        </p:nvSpPr>
        <p:spPr>
          <a:xfrm>
            <a:off x="1506071" y="4966447"/>
            <a:ext cx="6400800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err="1" smtClean="0">
                <a:latin typeface="Times New Roman"/>
                <a:cs typeface="Times New Roman"/>
              </a:rPr>
              <a:t>People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need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to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be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kinder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to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each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other</a:t>
            </a:r>
            <a:r>
              <a:rPr lang="ru-RU" sz="2400" dirty="0">
                <a:latin typeface="Times New Roman"/>
                <a:cs typeface="Times New Roman"/>
              </a:rPr>
              <a:t>, </a:t>
            </a:r>
            <a:r>
              <a:rPr lang="ru-RU" sz="2400" dirty="0" err="1">
                <a:latin typeface="Times New Roman"/>
                <a:cs typeface="Times New Roman"/>
              </a:rPr>
              <a:t>as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the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roots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of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generations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is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closely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intertwined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among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themselves</a:t>
            </a:r>
            <a:r>
              <a:rPr lang="ru-RU" sz="2400" dirty="0">
                <a:latin typeface="Times New Roman"/>
                <a:cs typeface="Times New Roman"/>
              </a:rPr>
              <a:t>. </a:t>
            </a:r>
            <a:endParaRPr lang="ru-RU" sz="2400" dirty="0"/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E396E2D5-A32A-47E8-A218-032AE02EE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987" y="561974"/>
            <a:ext cx="6633883" cy="44044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9283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://novduz.ucoz.ru/avatar/kartinka-den-narodnogo-edinst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" y="251011"/>
            <a:ext cx="5620123" cy="3209366"/>
          </a:xfrm>
          <a:prstGeom prst="rect">
            <a:avLst/>
          </a:prstGeom>
          <a:noFill/>
        </p:spPr>
      </p:pic>
      <p:pic>
        <p:nvPicPr>
          <p:cNvPr id="6150" name="Picture 6" descr="https://www.kubankredit.ru/upload/iblock/867/8670b70ab57baeabf6d4fb9683b057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3507" y="3460377"/>
            <a:ext cx="5665693" cy="304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80548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usplt.ru/netcat_files/55/430/620x420/041115_den_narodnogo_edinstva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5220"/>
            <a:ext cx="5404971" cy="3348591"/>
          </a:xfrm>
          <a:prstGeom prst="rect">
            <a:avLst/>
          </a:prstGeom>
          <a:noFill/>
        </p:spPr>
      </p:pic>
      <p:pic>
        <p:nvPicPr>
          <p:cNvPr id="5124" name="Picture 4" descr="http://www.zelao50.ru/upload/events/PutinKrasnikov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5929" y="3370729"/>
            <a:ext cx="6078071" cy="3487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11675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37085A-F48E-49DF-81DD-30D7BF47FB3E}"/>
              </a:ext>
            </a:extLst>
          </p:cNvPr>
          <p:cNvSpPr txBox="1"/>
          <p:nvPr/>
        </p:nvSpPr>
        <p:spPr>
          <a:xfrm>
            <a:off x="1153055" y="952500"/>
            <a:ext cx="6715125" cy="144621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400" b="1" i="1" dirty="0" err="1">
                <a:solidFill>
                  <a:srgbClr val="A23C33"/>
                </a:solidFill>
                <a:latin typeface="Garamond"/>
                <a:cs typeface="Times New Roman"/>
              </a:rPr>
              <a:t>Thank</a:t>
            </a:r>
            <a:r>
              <a:rPr lang="ru-RU" sz="4400" b="1" i="1" dirty="0">
                <a:solidFill>
                  <a:srgbClr val="A23C33"/>
                </a:solidFill>
                <a:latin typeface="Garamond"/>
                <a:cs typeface="Times New Roman"/>
              </a:rPr>
              <a:t> </a:t>
            </a:r>
            <a:r>
              <a:rPr lang="ru-RU" sz="4400" b="1" i="1" dirty="0" err="1">
                <a:solidFill>
                  <a:srgbClr val="A23C33"/>
                </a:solidFill>
                <a:latin typeface="Garamond"/>
                <a:cs typeface="Times New Roman"/>
              </a:rPr>
              <a:t>you</a:t>
            </a:r>
            <a:r>
              <a:rPr lang="ru-RU" sz="4400" b="1" i="1" dirty="0">
                <a:solidFill>
                  <a:srgbClr val="A23C33"/>
                </a:solidFill>
                <a:latin typeface="Garamond"/>
                <a:cs typeface="Times New Roman"/>
              </a:rPr>
              <a:t> </a:t>
            </a:r>
            <a:r>
              <a:rPr lang="ru-RU" sz="4400" b="1" i="1" dirty="0" err="1">
                <a:solidFill>
                  <a:srgbClr val="A23C33"/>
                </a:solidFill>
                <a:latin typeface="Garamond"/>
                <a:cs typeface="Times New Roman"/>
              </a:rPr>
              <a:t>for</a:t>
            </a:r>
            <a:r>
              <a:rPr lang="ru-RU" sz="4400" b="1" i="1" dirty="0">
                <a:solidFill>
                  <a:srgbClr val="A23C33"/>
                </a:solidFill>
                <a:latin typeface="Garamond"/>
                <a:cs typeface="Times New Roman"/>
              </a:rPr>
              <a:t> </a:t>
            </a:r>
            <a:r>
              <a:rPr lang="ru-RU" sz="4400" b="1" i="1" dirty="0" err="1">
                <a:solidFill>
                  <a:srgbClr val="A23C33"/>
                </a:solidFill>
                <a:latin typeface="Garamond"/>
                <a:cs typeface="Times New Roman"/>
              </a:rPr>
              <a:t>your</a:t>
            </a:r>
            <a:r>
              <a:rPr lang="ru-RU" sz="4400" b="1" i="1" dirty="0">
                <a:solidFill>
                  <a:srgbClr val="A23C33"/>
                </a:solidFill>
                <a:latin typeface="Garamond"/>
                <a:cs typeface="Times New Roman"/>
              </a:rPr>
              <a:t> </a:t>
            </a:r>
            <a:r>
              <a:rPr lang="ru-RU" sz="4400" b="1" i="1" dirty="0" err="1">
                <a:solidFill>
                  <a:srgbClr val="A23C33"/>
                </a:solidFill>
                <a:latin typeface="Garamond"/>
                <a:cs typeface="Times New Roman"/>
              </a:rPr>
              <a:t>attention</a:t>
            </a:r>
            <a:r>
              <a:rPr lang="ru-RU" sz="4400" b="1" i="1" dirty="0">
                <a:solidFill>
                  <a:srgbClr val="A23C33"/>
                </a:solidFill>
                <a:latin typeface="Garamond"/>
                <a:cs typeface="Times New Roman"/>
              </a:rPr>
              <a:t>!</a:t>
            </a:r>
            <a:endParaRPr lang="ru-RU">
              <a:solidFill>
                <a:srgbClr val="A23C3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09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174357-872F-4A27-8644-70B30301FFAC}"/>
              </a:ext>
            </a:extLst>
          </p:cNvPr>
          <p:cNvSpPr txBox="1"/>
          <p:nvPr/>
        </p:nvSpPr>
        <p:spPr>
          <a:xfrm>
            <a:off x="657527" y="628650"/>
            <a:ext cx="4572000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i="1" dirty="0" err="1">
                <a:latin typeface="Times New Roman"/>
                <a:cs typeface="Times New Roman"/>
              </a:rPr>
              <a:t>The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enemy's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jackals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pace</a:t>
            </a:r>
            <a:endParaRPr lang="ru-RU" i="1" dirty="0">
              <a:latin typeface="Times New Roman"/>
              <a:cs typeface="Times New Roman"/>
            </a:endParaRPr>
          </a:p>
          <a:p>
            <a:r>
              <a:rPr lang="ru-RU" i="1" dirty="0" err="1">
                <a:latin typeface="Times New Roman"/>
                <a:cs typeface="Times New Roman"/>
              </a:rPr>
              <a:t>To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us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the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envious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crawl</a:t>
            </a:r>
            <a:r>
              <a:rPr lang="ru-RU" i="1" dirty="0">
                <a:latin typeface="Times New Roman"/>
                <a:cs typeface="Times New Roman"/>
              </a:rPr>
              <a:t>.</a:t>
            </a:r>
          </a:p>
          <a:p>
            <a:r>
              <a:rPr lang="ru-RU" i="1" err="1">
                <a:latin typeface="Times New Roman"/>
                <a:cs typeface="Times New Roman"/>
              </a:rPr>
              <a:t>Individuals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err="1">
                <a:latin typeface="Times New Roman"/>
                <a:cs typeface="Times New Roman"/>
              </a:rPr>
              <a:t>not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err="1">
                <a:latin typeface="Times New Roman"/>
                <a:cs typeface="Times New Roman"/>
              </a:rPr>
              <a:t>seen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err="1">
                <a:latin typeface="Times New Roman"/>
                <a:cs typeface="Times New Roman"/>
              </a:rPr>
              <a:t>to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err="1">
                <a:latin typeface="Times New Roman"/>
                <a:cs typeface="Times New Roman"/>
              </a:rPr>
              <a:t>be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err="1">
                <a:latin typeface="Times New Roman"/>
                <a:cs typeface="Times New Roman"/>
              </a:rPr>
              <a:t>aggressive</a:t>
            </a:r>
            <a:r>
              <a:rPr lang="ru-RU" i="1" dirty="0">
                <a:latin typeface="Times New Roman"/>
                <a:cs typeface="Times New Roman"/>
              </a:rPr>
              <a:t>,</a:t>
            </a:r>
          </a:p>
          <a:p>
            <a:r>
              <a:rPr lang="ru-RU" i="1" err="1">
                <a:latin typeface="Times New Roman"/>
                <a:cs typeface="Times New Roman"/>
              </a:rPr>
              <a:t>We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err="1">
                <a:latin typeface="Times New Roman"/>
                <a:cs typeface="Times New Roman"/>
              </a:rPr>
              <a:t>will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err="1">
                <a:latin typeface="Times New Roman"/>
                <a:cs typeface="Times New Roman"/>
              </a:rPr>
              <a:t>not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err="1">
                <a:latin typeface="Times New Roman"/>
                <a:cs typeface="Times New Roman"/>
              </a:rPr>
              <a:t>tolerate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err="1">
                <a:latin typeface="Times New Roman"/>
                <a:cs typeface="Times New Roman"/>
              </a:rPr>
              <a:t>the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err="1">
                <a:latin typeface="Times New Roman"/>
                <a:cs typeface="Times New Roman"/>
              </a:rPr>
              <a:t>yoke</a:t>
            </a:r>
            <a:r>
              <a:rPr lang="ru-RU" i="1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9BD730C-1CBA-477A-A2DD-B874B8474201}"/>
              </a:ext>
            </a:extLst>
          </p:cNvPr>
          <p:cNvSpPr txBox="1"/>
          <p:nvPr/>
        </p:nvSpPr>
        <p:spPr>
          <a:xfrm>
            <a:off x="4688455" y="1752600"/>
            <a:ext cx="4572000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i="1" dirty="0" err="1">
                <a:latin typeface="Times New Roman"/>
                <a:cs typeface="Times New Roman"/>
              </a:rPr>
              <a:t>Enough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of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us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to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count</a:t>
            </a:r>
            <a:r>
              <a:rPr lang="ru-RU" i="1" dirty="0">
                <a:latin typeface="Times New Roman"/>
                <a:cs typeface="Times New Roman"/>
              </a:rPr>
              <a:t>,</a:t>
            </a:r>
          </a:p>
          <a:p>
            <a:r>
              <a:rPr lang="ru-RU" i="1" dirty="0" err="1">
                <a:latin typeface="Times New Roman"/>
                <a:cs typeface="Times New Roman"/>
              </a:rPr>
              <a:t>Alone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shed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tears</a:t>
            </a:r>
            <a:r>
              <a:rPr lang="ru-RU" i="1" dirty="0">
                <a:latin typeface="Times New Roman"/>
                <a:cs typeface="Times New Roman"/>
              </a:rPr>
              <a:t>.</a:t>
            </a:r>
          </a:p>
          <a:p>
            <a:r>
              <a:rPr lang="ru-RU" i="1" dirty="0" err="1">
                <a:latin typeface="Times New Roman"/>
                <a:cs typeface="Times New Roman"/>
              </a:rPr>
              <a:t>The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chaos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of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other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people's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empires</a:t>
            </a:r>
            <a:endParaRPr lang="ru-RU" i="1">
              <a:latin typeface="Times New Roman"/>
              <a:cs typeface="Times New Roman"/>
            </a:endParaRPr>
          </a:p>
          <a:p>
            <a:r>
              <a:rPr lang="ru-RU" i="1" dirty="0" err="1">
                <a:latin typeface="Times New Roman"/>
                <a:cs typeface="Times New Roman"/>
              </a:rPr>
              <a:t>Will</a:t>
            </a:r>
            <a:r>
              <a:rPr lang="ru-RU" i="1" dirty="0">
                <a:latin typeface="Times New Roman"/>
                <a:cs typeface="Times New Roman"/>
              </a:rPr>
              <a:t> WE </a:t>
            </a:r>
            <a:r>
              <a:rPr lang="ru-RU" i="1" dirty="0" err="1">
                <a:latin typeface="Times New Roman"/>
                <a:cs typeface="Times New Roman"/>
              </a:rPr>
              <a:t>be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able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to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stop</a:t>
            </a:r>
            <a:r>
              <a:rPr lang="ru-RU" i="1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65523DD-2E6F-46A4-84E3-410AE9781854}"/>
              </a:ext>
            </a:extLst>
          </p:cNvPr>
          <p:cNvSpPr txBox="1"/>
          <p:nvPr/>
        </p:nvSpPr>
        <p:spPr>
          <a:xfrm>
            <a:off x="705174" y="2676525"/>
            <a:ext cx="4572000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i="1" dirty="0" err="1">
                <a:latin typeface="Times New Roman"/>
                <a:cs typeface="Times New Roman"/>
              </a:rPr>
              <a:t>We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are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strong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when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United</a:t>
            </a:r>
            <a:r>
              <a:rPr lang="ru-RU" i="1" dirty="0">
                <a:latin typeface="Times New Roman"/>
                <a:cs typeface="Times New Roman"/>
              </a:rPr>
              <a:t>,</a:t>
            </a:r>
          </a:p>
          <a:p>
            <a:r>
              <a:rPr lang="ru-RU" i="1" err="1">
                <a:latin typeface="Times New Roman"/>
                <a:cs typeface="Times New Roman"/>
              </a:rPr>
              <a:t>We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err="1">
                <a:latin typeface="Times New Roman"/>
                <a:cs typeface="Times New Roman"/>
              </a:rPr>
              <a:t>like</a:t>
            </a:r>
            <a:r>
              <a:rPr lang="ru-RU" i="1" dirty="0">
                <a:latin typeface="Times New Roman"/>
                <a:cs typeface="Times New Roman"/>
              </a:rPr>
              <a:t> a </a:t>
            </a:r>
            <a:r>
              <a:rPr lang="ru-RU" i="1" err="1">
                <a:latin typeface="Times New Roman"/>
                <a:cs typeface="Times New Roman"/>
              </a:rPr>
              <a:t>twig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err="1">
                <a:latin typeface="Times New Roman"/>
                <a:cs typeface="Times New Roman"/>
              </a:rPr>
              <a:t>to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err="1">
                <a:latin typeface="Times New Roman"/>
                <a:cs typeface="Times New Roman"/>
              </a:rPr>
              <a:t>break</a:t>
            </a:r>
            <a:r>
              <a:rPr lang="ru-RU" i="1" dirty="0">
                <a:latin typeface="Times New Roman"/>
                <a:cs typeface="Times New Roman"/>
              </a:rPr>
              <a:t>,</a:t>
            </a:r>
          </a:p>
          <a:p>
            <a:r>
              <a:rPr lang="ru-RU" i="1" err="1">
                <a:latin typeface="Times New Roman"/>
                <a:cs typeface="Times New Roman"/>
              </a:rPr>
              <a:t>All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err="1">
                <a:latin typeface="Times New Roman"/>
                <a:cs typeface="Times New Roman"/>
              </a:rPr>
              <a:t>the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err="1">
                <a:latin typeface="Times New Roman"/>
                <a:cs typeface="Times New Roman"/>
              </a:rPr>
              <a:t>way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err="1">
                <a:latin typeface="Times New Roman"/>
                <a:cs typeface="Times New Roman"/>
              </a:rPr>
              <a:t>can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err="1">
                <a:latin typeface="Times New Roman"/>
                <a:cs typeface="Times New Roman"/>
              </a:rPr>
              <a:t>be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err="1">
                <a:latin typeface="Times New Roman"/>
                <a:cs typeface="Times New Roman"/>
              </a:rPr>
              <a:t>overcome</a:t>
            </a:r>
            <a:endParaRPr lang="ru-RU" i="1">
              <a:latin typeface="Times New Roman"/>
              <a:cs typeface="Times New Roman"/>
            </a:endParaRPr>
          </a:p>
          <a:p>
            <a:r>
              <a:rPr lang="ru-RU" i="1" err="1">
                <a:latin typeface="Times New Roman"/>
                <a:cs typeface="Times New Roman"/>
              </a:rPr>
              <a:t>Evil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err="1">
                <a:latin typeface="Times New Roman"/>
                <a:cs typeface="Times New Roman"/>
              </a:rPr>
              <a:t>we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err="1">
                <a:latin typeface="Times New Roman"/>
                <a:cs typeface="Times New Roman"/>
              </a:rPr>
              <a:t>can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err="1">
                <a:latin typeface="Times New Roman"/>
                <a:cs typeface="Times New Roman"/>
              </a:rPr>
              <a:t>win</a:t>
            </a:r>
            <a:r>
              <a:rPr lang="ru-RU" i="1" dirty="0"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09672E6-141F-40FD-87E9-588FB0283F91}"/>
              </a:ext>
            </a:extLst>
          </p:cNvPr>
          <p:cNvSpPr txBox="1"/>
          <p:nvPr/>
        </p:nvSpPr>
        <p:spPr>
          <a:xfrm>
            <a:off x="4783748" y="3581400"/>
            <a:ext cx="4572000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i="1" dirty="0" err="1">
                <a:latin typeface="Times New Roman"/>
                <a:cs typeface="Times New Roman"/>
              </a:rPr>
              <a:t>Strengthen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your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spirit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in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unity</a:t>
            </a:r>
            <a:r>
              <a:rPr lang="ru-RU" i="1" dirty="0">
                <a:latin typeface="Times New Roman"/>
                <a:cs typeface="Times New Roman"/>
              </a:rPr>
              <a:t>,</a:t>
            </a:r>
          </a:p>
          <a:p>
            <a:r>
              <a:rPr lang="ru-RU" i="1" dirty="0" err="1">
                <a:latin typeface="Times New Roman"/>
                <a:cs typeface="Times New Roman"/>
              </a:rPr>
              <a:t>Because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the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danger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is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great</a:t>
            </a:r>
            <a:r>
              <a:rPr lang="ru-RU" i="1" dirty="0">
                <a:latin typeface="Times New Roman"/>
                <a:cs typeface="Times New Roman"/>
              </a:rPr>
              <a:t>.</a:t>
            </a:r>
          </a:p>
          <a:p>
            <a:r>
              <a:rPr lang="ru-RU" i="1" dirty="0" err="1">
                <a:latin typeface="Times New Roman"/>
                <a:cs typeface="Times New Roman"/>
              </a:rPr>
              <a:t>It's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time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to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stop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the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excesses</a:t>
            </a:r>
            <a:r>
              <a:rPr lang="ru-RU" i="1" dirty="0">
                <a:latin typeface="Times New Roman"/>
                <a:cs typeface="Times New Roman"/>
              </a:rPr>
              <a:t>.</a:t>
            </a:r>
          </a:p>
          <a:p>
            <a:r>
              <a:rPr lang="ru-RU" i="1" dirty="0" err="1">
                <a:latin typeface="Times New Roman"/>
                <a:cs typeface="Times New Roman"/>
              </a:rPr>
              <a:t>The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world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we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wish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for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the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ages</a:t>
            </a:r>
            <a:r>
              <a:rPr lang="ru-RU" i="1" dirty="0"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104BC1C-4185-45E3-984F-44ECB213D503}"/>
              </a:ext>
            </a:extLst>
          </p:cNvPr>
          <p:cNvSpPr txBox="1"/>
          <p:nvPr/>
        </p:nvSpPr>
        <p:spPr>
          <a:xfrm>
            <a:off x="657527" y="4991100"/>
            <a:ext cx="4572000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i="1" dirty="0" err="1">
                <a:latin typeface="Times New Roman"/>
                <a:cs typeface="Times New Roman"/>
              </a:rPr>
              <a:t>So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let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us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rather</a:t>
            </a:r>
            <a:endParaRPr lang="ru-RU" i="1">
              <a:latin typeface="Times New Roman"/>
              <a:cs typeface="Times New Roman"/>
            </a:endParaRPr>
          </a:p>
          <a:p>
            <a:r>
              <a:rPr lang="ru-RU" i="1" dirty="0" err="1">
                <a:latin typeface="Times New Roman"/>
                <a:cs typeface="Times New Roman"/>
              </a:rPr>
              <a:t>Let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us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remove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the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burden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of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being</a:t>
            </a:r>
            <a:endParaRPr lang="ru-RU" i="1">
              <a:latin typeface="Times New Roman"/>
              <a:cs typeface="Times New Roman"/>
            </a:endParaRPr>
          </a:p>
          <a:p>
            <a:r>
              <a:rPr lang="ru-RU" i="1" dirty="0" err="1">
                <a:latin typeface="Times New Roman"/>
                <a:cs typeface="Times New Roman"/>
              </a:rPr>
              <a:t>And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get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faster</a:t>
            </a:r>
            <a:endParaRPr lang="ru-RU" i="1">
              <a:latin typeface="Times New Roman"/>
              <a:cs typeface="Times New Roman"/>
            </a:endParaRPr>
          </a:p>
          <a:p>
            <a:r>
              <a:rPr lang="ru-RU" i="1" dirty="0" err="1">
                <a:latin typeface="Times New Roman"/>
                <a:cs typeface="Times New Roman"/>
              </a:rPr>
              <a:t>From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the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jackals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of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the</a:t>
            </a:r>
            <a:r>
              <a:rPr lang="ru-RU" i="1" dirty="0">
                <a:latin typeface="Times New Roman"/>
                <a:cs typeface="Times New Roman"/>
              </a:rPr>
              <a:t> </a:t>
            </a:r>
            <a:r>
              <a:rPr lang="ru-RU" i="1" dirty="0" err="1">
                <a:latin typeface="Times New Roman"/>
                <a:cs typeface="Times New Roman"/>
              </a:rPr>
              <a:t>beast</a:t>
            </a:r>
            <a:r>
              <a:rPr lang="ru-RU" i="1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E8359E-A12E-44F1-AE85-4BDAA84D6C17}"/>
              </a:ext>
            </a:extLst>
          </p:cNvPr>
          <p:cNvSpPr txBox="1"/>
          <p:nvPr/>
        </p:nvSpPr>
        <p:spPr>
          <a:xfrm>
            <a:off x="5479393" y="5823521"/>
            <a:ext cx="4572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i="1" dirty="0" err="1">
                <a:latin typeface="Times New Roman"/>
                <a:cs typeface="Times New Roman"/>
              </a:rPr>
              <a:t>Maya</a:t>
            </a:r>
            <a:r>
              <a:rPr lang="ru-RU" b="1" i="1" dirty="0">
                <a:latin typeface="Times New Roman"/>
                <a:cs typeface="Times New Roman"/>
              </a:rPr>
              <a:t> </a:t>
            </a:r>
            <a:r>
              <a:rPr lang="ru-RU" b="1" i="1" dirty="0" err="1">
                <a:latin typeface="Times New Roman"/>
                <a:cs typeface="Times New Roman"/>
              </a:rPr>
              <a:t>Jan</a:t>
            </a:r>
            <a:endParaRPr lang="ru-RU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3292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DB1FF8E-7F70-4618-8E82-4372557501DE}"/>
              </a:ext>
            </a:extLst>
          </p:cNvPr>
          <p:cNvSpPr txBox="1"/>
          <p:nvPr/>
        </p:nvSpPr>
        <p:spPr>
          <a:xfrm>
            <a:off x="5719482" y="703392"/>
            <a:ext cx="2832847" cy="15696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 smtClean="0">
                <a:latin typeface="Times New Roman"/>
                <a:cs typeface="Times New Roman"/>
              </a:rPr>
              <a:t>T</a:t>
            </a:r>
            <a:r>
              <a:rPr lang="ru-RU" sz="2400" dirty="0" err="1" smtClean="0">
                <a:latin typeface="Times New Roman"/>
                <a:cs typeface="Times New Roman"/>
              </a:rPr>
              <a:t>he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Day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of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national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unity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is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devoted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to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the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events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of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the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time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of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Troubles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in</a:t>
            </a:r>
            <a:r>
              <a:rPr lang="ru-RU" sz="2400" dirty="0" smtClean="0">
                <a:latin typeface="Times New Roman"/>
                <a:cs typeface="Times New Roman"/>
              </a:rPr>
              <a:t> 1612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  <a:endParaRPr lang="ru-RU" sz="2400" dirty="0"/>
          </a:p>
        </p:txBody>
      </p:sp>
      <p:pic>
        <p:nvPicPr>
          <p:cNvPr id="1027" name="Picture 3" descr="C:\Users\Наташа\Pictures\смута 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369" y="703392"/>
            <a:ext cx="5227113" cy="5556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8502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079B669-2B6B-4FF1-84B1-15CB70128C39}"/>
              </a:ext>
            </a:extLst>
          </p:cNvPr>
          <p:cNvSpPr txBox="1"/>
          <p:nvPr/>
        </p:nvSpPr>
        <p:spPr>
          <a:xfrm>
            <a:off x="1674813" y="666750"/>
            <a:ext cx="5756275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The </a:t>
            </a:r>
            <a:r>
              <a:rPr lang="ru-RU" sz="2400" dirty="0" smtClean="0">
                <a:latin typeface="Times New Roman"/>
                <a:cs typeface="Times New Roman"/>
              </a:rPr>
              <a:t>7th </a:t>
            </a:r>
            <a:r>
              <a:rPr lang="ru-RU" sz="2400" dirty="0" err="1">
                <a:latin typeface="Times New Roman"/>
                <a:cs typeface="Times New Roman"/>
              </a:rPr>
              <a:t>of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November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as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the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anniversary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of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the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famous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October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revolution</a:t>
            </a:r>
            <a:r>
              <a:rPr lang="ru-RU" sz="2400" dirty="0">
                <a:latin typeface="Times New Roman"/>
                <a:cs typeface="Times New Roman"/>
              </a:rPr>
              <a:t>. </a:t>
            </a:r>
            <a:endParaRPr lang="ru-RU" sz="2400" dirty="0"/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F49EB914-C45B-404C-B398-C1A01984B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82" y="1595718"/>
            <a:ext cx="7637929" cy="47003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257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943C278-7182-4966-A076-75B2D7E8CFD0}"/>
              </a:ext>
            </a:extLst>
          </p:cNvPr>
          <p:cNvSpPr txBox="1"/>
          <p:nvPr/>
        </p:nvSpPr>
        <p:spPr>
          <a:xfrm>
            <a:off x="1057835" y="4984376"/>
            <a:ext cx="7476565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1612 our country was liberated from the Polish occupation with the help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Kuzma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Minin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 the Governor of Nizhny Novgorod, and Prince Dmitry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Pozharsky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4994CC60-A589-4D43-8270-D44D23EA6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83" y="591671"/>
            <a:ext cx="7153836" cy="43927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844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2218A68-1AB2-4651-8056-D4C3CCE11308}"/>
              </a:ext>
            </a:extLst>
          </p:cNvPr>
          <p:cNvSpPr txBox="1"/>
          <p:nvPr/>
        </p:nvSpPr>
        <p:spPr>
          <a:xfrm>
            <a:off x="1434353" y="430306"/>
            <a:ext cx="6329082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people's emergency volunteer corps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аташа\Pictures\смута 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530" y="891971"/>
            <a:ext cx="7135906" cy="5383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36378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F3E6D8-280D-492A-B5FB-58AD5066EE07}"/>
              </a:ext>
            </a:extLst>
          </p:cNvPr>
          <p:cNvSpPr txBox="1"/>
          <p:nvPr/>
        </p:nvSpPr>
        <p:spPr>
          <a:xfrm>
            <a:off x="6866966" y="1201271"/>
            <a:ext cx="1689660" cy="26776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Pozharsky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was carrying the Kazan icon of the mother of God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Наташа\Pictures\смута 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741" y="627529"/>
            <a:ext cx="5952565" cy="586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14426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BC40FB1-1884-4A74-935E-C605773675A1}"/>
              </a:ext>
            </a:extLst>
          </p:cNvPr>
          <p:cNvSpPr txBox="1"/>
          <p:nvPr/>
        </p:nvSpPr>
        <p:spPr>
          <a:xfrm>
            <a:off x="1219199" y="4964609"/>
            <a:ext cx="7333129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err="1" smtClean="0">
                <a:latin typeface="Times New Roman"/>
                <a:cs typeface="Times New Roman"/>
              </a:rPr>
              <a:t>In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honor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of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this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event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on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red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square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in</a:t>
            </a:r>
            <a:r>
              <a:rPr lang="ru-RU" sz="2400" dirty="0">
                <a:latin typeface="Times New Roman"/>
                <a:cs typeface="Times New Roman"/>
              </a:rPr>
              <a:t> 1612 </a:t>
            </a:r>
            <a:r>
              <a:rPr lang="ru-RU" sz="2400" dirty="0" err="1">
                <a:latin typeface="Times New Roman"/>
                <a:cs typeface="Times New Roman"/>
              </a:rPr>
              <a:t>he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built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the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Kazan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Cathedral</a:t>
            </a:r>
            <a:r>
              <a:rPr lang="ru-RU" sz="2400" dirty="0">
                <a:latin typeface="Times New Roman"/>
                <a:cs typeface="Times New Roman"/>
              </a:rPr>
              <a:t>. </a:t>
            </a:r>
            <a:r>
              <a:rPr lang="ru-RU" sz="2400" dirty="0" err="1">
                <a:latin typeface="Times New Roman"/>
                <a:cs typeface="Times New Roman"/>
              </a:rPr>
              <a:t>It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was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destroyed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during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the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persecution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of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the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Church</a:t>
            </a:r>
            <a:r>
              <a:rPr lang="ru-RU" sz="2400" dirty="0">
                <a:latin typeface="Times New Roman"/>
                <a:cs typeface="Times New Roman"/>
              </a:rPr>
              <a:t>, </a:t>
            </a:r>
            <a:r>
              <a:rPr lang="ru-RU" sz="2400" dirty="0" err="1">
                <a:latin typeface="Times New Roman"/>
                <a:cs typeface="Times New Roman"/>
              </a:rPr>
              <a:t>now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restored</a:t>
            </a:r>
            <a:r>
              <a:rPr lang="ru-RU" sz="2400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F03FE405-EFE5-4859-887A-728A448A1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29" y="753035"/>
            <a:ext cx="7368989" cy="42115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1451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516077-BB17-4B9B-8350-6C3D61507D1E}"/>
              </a:ext>
            </a:extLst>
          </p:cNvPr>
          <p:cNvSpPr txBox="1"/>
          <p:nvPr/>
        </p:nvSpPr>
        <p:spPr>
          <a:xfrm>
            <a:off x="1057835" y="4769224"/>
            <a:ext cx="7171765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7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November was announced as  the day of revolution and the celebration of the 4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November was canceled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D0D606A6-2DB7-4ED9-A63E-BE84921F1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848" y="527159"/>
            <a:ext cx="6920752" cy="4242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8381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322</TotalTime>
  <Words>350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Натуральные материалы</vt:lpstr>
      <vt:lpstr>"We are strong when United"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Наташа</cp:lastModifiedBy>
  <cp:revision>132</cp:revision>
  <dcterms:modified xsi:type="dcterms:W3CDTF">2024-11-06T13:50:39Z</dcterms:modified>
</cp:coreProperties>
</file>